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0" r:id="rId3"/>
    <p:sldId id="259" r:id="rId4"/>
    <p:sldId id="301" r:id="rId5"/>
    <p:sldId id="288" r:id="rId6"/>
    <p:sldId id="300" r:id="rId7"/>
    <p:sldId id="302" r:id="rId8"/>
    <p:sldId id="303" r:id="rId9"/>
    <p:sldId id="262" r:id="rId10"/>
    <p:sldId id="263" r:id="rId11"/>
    <p:sldId id="264" r:id="rId12"/>
    <p:sldId id="282" r:id="rId13"/>
    <p:sldId id="283" r:id="rId14"/>
    <p:sldId id="284" r:id="rId15"/>
    <p:sldId id="286" r:id="rId16"/>
    <p:sldId id="274" r:id="rId17"/>
    <p:sldId id="296" r:id="rId18"/>
    <p:sldId id="297" r:id="rId19"/>
    <p:sldId id="299" r:id="rId20"/>
    <p:sldId id="305" r:id="rId21"/>
    <p:sldId id="306" r:id="rId22"/>
    <p:sldId id="308" r:id="rId23"/>
    <p:sldId id="307" r:id="rId24"/>
    <p:sldId id="309" r:id="rId25"/>
    <p:sldId id="310" r:id="rId26"/>
    <p:sldId id="311" r:id="rId27"/>
    <p:sldId id="312" r:id="rId28"/>
    <p:sldId id="313" r:id="rId29"/>
    <p:sldId id="304" r:id="rId30"/>
    <p:sldId id="285" r:id="rId31"/>
    <p:sldId id="266" r:id="rId32"/>
    <p:sldId id="289" r:id="rId33"/>
    <p:sldId id="28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4660"/>
  </p:normalViewPr>
  <p:slideViewPr>
    <p:cSldViewPr snapToGrid="0">
      <p:cViewPr varScale="1">
        <p:scale>
          <a:sx n="85" d="100"/>
          <a:sy n="85" d="100"/>
        </p:scale>
        <p:origin x="34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F16D9-FBB3-0300-19B6-3B625920B4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B90072D-2299-1CD0-5E73-E3FD5ED47D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3FB241C-CD6B-2F88-664A-46658E51C10D}"/>
              </a:ext>
            </a:extLst>
          </p:cNvPr>
          <p:cNvSpPr>
            <a:spLocks noGrp="1"/>
          </p:cNvSpPr>
          <p:nvPr>
            <p:ph type="dt" sz="half" idx="10"/>
          </p:nvPr>
        </p:nvSpPr>
        <p:spPr/>
        <p:txBody>
          <a:bodyPr/>
          <a:lstStyle/>
          <a:p>
            <a:fld id="{3DC2534F-465A-4AED-8760-EEEF54697D57}" type="datetimeFigureOut">
              <a:rPr lang="en-IN" smtClean="0"/>
              <a:t>14-04-2024</a:t>
            </a:fld>
            <a:endParaRPr lang="en-IN"/>
          </a:p>
        </p:txBody>
      </p:sp>
      <p:sp>
        <p:nvSpPr>
          <p:cNvPr id="5" name="Footer Placeholder 4">
            <a:extLst>
              <a:ext uri="{FF2B5EF4-FFF2-40B4-BE49-F238E27FC236}">
                <a16:creationId xmlns:a16="http://schemas.microsoft.com/office/drawing/2014/main" id="{4B046483-1D9D-5C27-6B0B-EE8B4220E7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ADDA83-365E-B549-FBA7-98E509356AAC}"/>
              </a:ext>
            </a:extLst>
          </p:cNvPr>
          <p:cNvSpPr>
            <a:spLocks noGrp="1"/>
          </p:cNvSpPr>
          <p:nvPr>
            <p:ph type="sldNum" sz="quarter" idx="12"/>
          </p:nvPr>
        </p:nvSpPr>
        <p:spPr/>
        <p:txBody>
          <a:bodyPr/>
          <a:lstStyle/>
          <a:p>
            <a:fld id="{D54C0C4D-EB9C-4613-B15A-65130D3BC272}" type="slidenum">
              <a:rPr lang="en-IN" smtClean="0"/>
              <a:t>‹#›</a:t>
            </a:fld>
            <a:endParaRPr lang="en-IN"/>
          </a:p>
        </p:txBody>
      </p:sp>
    </p:spTree>
    <p:extLst>
      <p:ext uri="{BB962C8B-B14F-4D97-AF65-F5344CB8AC3E}">
        <p14:creationId xmlns:p14="http://schemas.microsoft.com/office/powerpoint/2010/main" val="950887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A8984-A988-32FE-8714-FC4F5E51F38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F4D707-37C4-43CA-2198-E2D6864C58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E83B06-5650-1E6E-4E0E-8AE4BA598D7D}"/>
              </a:ext>
            </a:extLst>
          </p:cNvPr>
          <p:cNvSpPr>
            <a:spLocks noGrp="1"/>
          </p:cNvSpPr>
          <p:nvPr>
            <p:ph type="dt" sz="half" idx="10"/>
          </p:nvPr>
        </p:nvSpPr>
        <p:spPr/>
        <p:txBody>
          <a:bodyPr/>
          <a:lstStyle/>
          <a:p>
            <a:fld id="{3DC2534F-465A-4AED-8760-EEEF54697D57}" type="datetimeFigureOut">
              <a:rPr lang="en-IN" smtClean="0"/>
              <a:t>14-04-2024</a:t>
            </a:fld>
            <a:endParaRPr lang="en-IN"/>
          </a:p>
        </p:txBody>
      </p:sp>
      <p:sp>
        <p:nvSpPr>
          <p:cNvPr id="5" name="Footer Placeholder 4">
            <a:extLst>
              <a:ext uri="{FF2B5EF4-FFF2-40B4-BE49-F238E27FC236}">
                <a16:creationId xmlns:a16="http://schemas.microsoft.com/office/drawing/2014/main" id="{A26A502B-9838-4B35-CB5F-8DB7400F02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BC6388-BD9C-AFEC-D61F-78A4126042E4}"/>
              </a:ext>
            </a:extLst>
          </p:cNvPr>
          <p:cNvSpPr>
            <a:spLocks noGrp="1"/>
          </p:cNvSpPr>
          <p:nvPr>
            <p:ph type="sldNum" sz="quarter" idx="12"/>
          </p:nvPr>
        </p:nvSpPr>
        <p:spPr/>
        <p:txBody>
          <a:bodyPr/>
          <a:lstStyle/>
          <a:p>
            <a:fld id="{D54C0C4D-EB9C-4613-B15A-65130D3BC272}" type="slidenum">
              <a:rPr lang="en-IN" smtClean="0"/>
              <a:t>‹#›</a:t>
            </a:fld>
            <a:endParaRPr lang="en-IN"/>
          </a:p>
        </p:txBody>
      </p:sp>
    </p:spTree>
    <p:extLst>
      <p:ext uri="{BB962C8B-B14F-4D97-AF65-F5344CB8AC3E}">
        <p14:creationId xmlns:p14="http://schemas.microsoft.com/office/powerpoint/2010/main" val="3539507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0050C7-54F9-E74D-7EE0-DC1341F061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50A589E-C7E5-B5A5-2A33-8E1D31C86A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F4240A-208F-0AF2-1FDA-63072EB697E4}"/>
              </a:ext>
            </a:extLst>
          </p:cNvPr>
          <p:cNvSpPr>
            <a:spLocks noGrp="1"/>
          </p:cNvSpPr>
          <p:nvPr>
            <p:ph type="dt" sz="half" idx="10"/>
          </p:nvPr>
        </p:nvSpPr>
        <p:spPr/>
        <p:txBody>
          <a:bodyPr/>
          <a:lstStyle/>
          <a:p>
            <a:fld id="{3DC2534F-465A-4AED-8760-EEEF54697D57}" type="datetimeFigureOut">
              <a:rPr lang="en-IN" smtClean="0"/>
              <a:t>14-04-2024</a:t>
            </a:fld>
            <a:endParaRPr lang="en-IN"/>
          </a:p>
        </p:txBody>
      </p:sp>
      <p:sp>
        <p:nvSpPr>
          <p:cNvPr id="5" name="Footer Placeholder 4">
            <a:extLst>
              <a:ext uri="{FF2B5EF4-FFF2-40B4-BE49-F238E27FC236}">
                <a16:creationId xmlns:a16="http://schemas.microsoft.com/office/drawing/2014/main" id="{8EC8B289-E2F7-57FC-EF97-5764E5C973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6AB7F8-1842-8A16-0C74-F8C407AD930A}"/>
              </a:ext>
            </a:extLst>
          </p:cNvPr>
          <p:cNvSpPr>
            <a:spLocks noGrp="1"/>
          </p:cNvSpPr>
          <p:nvPr>
            <p:ph type="sldNum" sz="quarter" idx="12"/>
          </p:nvPr>
        </p:nvSpPr>
        <p:spPr/>
        <p:txBody>
          <a:bodyPr/>
          <a:lstStyle/>
          <a:p>
            <a:fld id="{D54C0C4D-EB9C-4613-B15A-65130D3BC272}" type="slidenum">
              <a:rPr lang="en-IN" smtClean="0"/>
              <a:t>‹#›</a:t>
            </a:fld>
            <a:endParaRPr lang="en-IN"/>
          </a:p>
        </p:txBody>
      </p:sp>
    </p:spTree>
    <p:extLst>
      <p:ext uri="{BB962C8B-B14F-4D97-AF65-F5344CB8AC3E}">
        <p14:creationId xmlns:p14="http://schemas.microsoft.com/office/powerpoint/2010/main" val="3437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627C9-2709-AD3A-B5FA-540267D5521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E872D2E-0ECB-226C-EBCC-A4C5B1D142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A84DBF-E19D-77EF-453E-6D85AB588046}"/>
              </a:ext>
            </a:extLst>
          </p:cNvPr>
          <p:cNvSpPr>
            <a:spLocks noGrp="1"/>
          </p:cNvSpPr>
          <p:nvPr>
            <p:ph type="dt" sz="half" idx="10"/>
          </p:nvPr>
        </p:nvSpPr>
        <p:spPr/>
        <p:txBody>
          <a:bodyPr/>
          <a:lstStyle/>
          <a:p>
            <a:fld id="{3DC2534F-465A-4AED-8760-EEEF54697D57}" type="datetimeFigureOut">
              <a:rPr lang="en-IN" smtClean="0"/>
              <a:t>14-04-2024</a:t>
            </a:fld>
            <a:endParaRPr lang="en-IN"/>
          </a:p>
        </p:txBody>
      </p:sp>
      <p:sp>
        <p:nvSpPr>
          <p:cNvPr id="5" name="Footer Placeholder 4">
            <a:extLst>
              <a:ext uri="{FF2B5EF4-FFF2-40B4-BE49-F238E27FC236}">
                <a16:creationId xmlns:a16="http://schemas.microsoft.com/office/drawing/2014/main" id="{62285E9B-625E-A737-A330-E521DD893C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496CD1-6943-B3EB-554D-ACE928D85EA1}"/>
              </a:ext>
            </a:extLst>
          </p:cNvPr>
          <p:cNvSpPr>
            <a:spLocks noGrp="1"/>
          </p:cNvSpPr>
          <p:nvPr>
            <p:ph type="sldNum" sz="quarter" idx="12"/>
          </p:nvPr>
        </p:nvSpPr>
        <p:spPr/>
        <p:txBody>
          <a:bodyPr/>
          <a:lstStyle/>
          <a:p>
            <a:fld id="{D54C0C4D-EB9C-4613-B15A-65130D3BC272}" type="slidenum">
              <a:rPr lang="en-IN" smtClean="0"/>
              <a:t>‹#›</a:t>
            </a:fld>
            <a:endParaRPr lang="en-IN"/>
          </a:p>
        </p:txBody>
      </p:sp>
    </p:spTree>
    <p:extLst>
      <p:ext uri="{BB962C8B-B14F-4D97-AF65-F5344CB8AC3E}">
        <p14:creationId xmlns:p14="http://schemas.microsoft.com/office/powerpoint/2010/main" val="176635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077EC-EB47-6CBB-7383-62F93A2F7C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A640E95-F008-23F6-6189-FBC4BFC0CB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72C0FF-3CBE-A767-DC80-35A6C18A6E20}"/>
              </a:ext>
            </a:extLst>
          </p:cNvPr>
          <p:cNvSpPr>
            <a:spLocks noGrp="1"/>
          </p:cNvSpPr>
          <p:nvPr>
            <p:ph type="dt" sz="half" idx="10"/>
          </p:nvPr>
        </p:nvSpPr>
        <p:spPr/>
        <p:txBody>
          <a:bodyPr/>
          <a:lstStyle/>
          <a:p>
            <a:fld id="{3DC2534F-465A-4AED-8760-EEEF54697D57}" type="datetimeFigureOut">
              <a:rPr lang="en-IN" smtClean="0"/>
              <a:t>14-04-2024</a:t>
            </a:fld>
            <a:endParaRPr lang="en-IN"/>
          </a:p>
        </p:txBody>
      </p:sp>
      <p:sp>
        <p:nvSpPr>
          <p:cNvPr id="5" name="Footer Placeholder 4">
            <a:extLst>
              <a:ext uri="{FF2B5EF4-FFF2-40B4-BE49-F238E27FC236}">
                <a16:creationId xmlns:a16="http://schemas.microsoft.com/office/drawing/2014/main" id="{85C3A25D-0596-2525-6AFF-468049F1A0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157F94-31DE-2F45-88FE-39BD204FFB6B}"/>
              </a:ext>
            </a:extLst>
          </p:cNvPr>
          <p:cNvSpPr>
            <a:spLocks noGrp="1"/>
          </p:cNvSpPr>
          <p:nvPr>
            <p:ph type="sldNum" sz="quarter" idx="12"/>
          </p:nvPr>
        </p:nvSpPr>
        <p:spPr/>
        <p:txBody>
          <a:bodyPr/>
          <a:lstStyle/>
          <a:p>
            <a:fld id="{D54C0C4D-EB9C-4613-B15A-65130D3BC272}" type="slidenum">
              <a:rPr lang="en-IN" smtClean="0"/>
              <a:t>‹#›</a:t>
            </a:fld>
            <a:endParaRPr lang="en-IN"/>
          </a:p>
        </p:txBody>
      </p:sp>
    </p:spTree>
    <p:extLst>
      <p:ext uri="{BB962C8B-B14F-4D97-AF65-F5344CB8AC3E}">
        <p14:creationId xmlns:p14="http://schemas.microsoft.com/office/powerpoint/2010/main" val="2815364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C0C8F-8107-806E-B719-7CD38FC3183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507766-88A8-3F9F-186E-47DA6F702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870D334-E577-AFD3-331E-4E4D45D02F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42F9F3-408B-8722-41E2-614A3A048C58}"/>
              </a:ext>
            </a:extLst>
          </p:cNvPr>
          <p:cNvSpPr>
            <a:spLocks noGrp="1"/>
          </p:cNvSpPr>
          <p:nvPr>
            <p:ph type="dt" sz="half" idx="10"/>
          </p:nvPr>
        </p:nvSpPr>
        <p:spPr/>
        <p:txBody>
          <a:bodyPr/>
          <a:lstStyle/>
          <a:p>
            <a:fld id="{3DC2534F-465A-4AED-8760-EEEF54697D57}" type="datetimeFigureOut">
              <a:rPr lang="en-IN" smtClean="0"/>
              <a:t>14-04-2024</a:t>
            </a:fld>
            <a:endParaRPr lang="en-IN"/>
          </a:p>
        </p:txBody>
      </p:sp>
      <p:sp>
        <p:nvSpPr>
          <p:cNvPr id="6" name="Footer Placeholder 5">
            <a:extLst>
              <a:ext uri="{FF2B5EF4-FFF2-40B4-BE49-F238E27FC236}">
                <a16:creationId xmlns:a16="http://schemas.microsoft.com/office/drawing/2014/main" id="{06F4E43C-296A-02B3-284C-AB733F032F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8DA02D-430B-391C-7EF5-6FC326B12897}"/>
              </a:ext>
            </a:extLst>
          </p:cNvPr>
          <p:cNvSpPr>
            <a:spLocks noGrp="1"/>
          </p:cNvSpPr>
          <p:nvPr>
            <p:ph type="sldNum" sz="quarter" idx="12"/>
          </p:nvPr>
        </p:nvSpPr>
        <p:spPr/>
        <p:txBody>
          <a:bodyPr/>
          <a:lstStyle/>
          <a:p>
            <a:fld id="{D54C0C4D-EB9C-4613-B15A-65130D3BC272}" type="slidenum">
              <a:rPr lang="en-IN" smtClean="0"/>
              <a:t>‹#›</a:t>
            </a:fld>
            <a:endParaRPr lang="en-IN"/>
          </a:p>
        </p:txBody>
      </p:sp>
    </p:spTree>
    <p:extLst>
      <p:ext uri="{BB962C8B-B14F-4D97-AF65-F5344CB8AC3E}">
        <p14:creationId xmlns:p14="http://schemas.microsoft.com/office/powerpoint/2010/main" val="2480991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B1E6-6432-5413-42CF-325DCA6B3BB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06D0E6-DD36-753A-4659-D7EB924CC5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7460B9-55C8-0AAE-ACD9-C7AEEA08A4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CE9651-B151-C4E5-E5F9-0FAF097E97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E904E2-4FA7-1F91-38EF-1BD77AFDC3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A8DB729-40BC-C3EE-AA01-05162569324C}"/>
              </a:ext>
            </a:extLst>
          </p:cNvPr>
          <p:cNvSpPr>
            <a:spLocks noGrp="1"/>
          </p:cNvSpPr>
          <p:nvPr>
            <p:ph type="dt" sz="half" idx="10"/>
          </p:nvPr>
        </p:nvSpPr>
        <p:spPr/>
        <p:txBody>
          <a:bodyPr/>
          <a:lstStyle/>
          <a:p>
            <a:fld id="{3DC2534F-465A-4AED-8760-EEEF54697D57}" type="datetimeFigureOut">
              <a:rPr lang="en-IN" smtClean="0"/>
              <a:t>14-04-2024</a:t>
            </a:fld>
            <a:endParaRPr lang="en-IN"/>
          </a:p>
        </p:txBody>
      </p:sp>
      <p:sp>
        <p:nvSpPr>
          <p:cNvPr id="8" name="Footer Placeholder 7">
            <a:extLst>
              <a:ext uri="{FF2B5EF4-FFF2-40B4-BE49-F238E27FC236}">
                <a16:creationId xmlns:a16="http://schemas.microsoft.com/office/drawing/2014/main" id="{5E8AFEA9-CADF-2408-C6EC-E3D53810E87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D094AC3-E0FC-6361-7F6A-FFC8071654B7}"/>
              </a:ext>
            </a:extLst>
          </p:cNvPr>
          <p:cNvSpPr>
            <a:spLocks noGrp="1"/>
          </p:cNvSpPr>
          <p:nvPr>
            <p:ph type="sldNum" sz="quarter" idx="12"/>
          </p:nvPr>
        </p:nvSpPr>
        <p:spPr/>
        <p:txBody>
          <a:bodyPr/>
          <a:lstStyle/>
          <a:p>
            <a:fld id="{D54C0C4D-EB9C-4613-B15A-65130D3BC272}" type="slidenum">
              <a:rPr lang="en-IN" smtClean="0"/>
              <a:t>‹#›</a:t>
            </a:fld>
            <a:endParaRPr lang="en-IN"/>
          </a:p>
        </p:txBody>
      </p:sp>
    </p:spTree>
    <p:extLst>
      <p:ext uri="{BB962C8B-B14F-4D97-AF65-F5344CB8AC3E}">
        <p14:creationId xmlns:p14="http://schemas.microsoft.com/office/powerpoint/2010/main" val="822392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F5E05-CFEF-A36B-E768-A0AE8F609FB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3C18ABD-9D2D-9041-DB23-5C960AE7C0AF}"/>
              </a:ext>
            </a:extLst>
          </p:cNvPr>
          <p:cNvSpPr>
            <a:spLocks noGrp="1"/>
          </p:cNvSpPr>
          <p:nvPr>
            <p:ph type="dt" sz="half" idx="10"/>
          </p:nvPr>
        </p:nvSpPr>
        <p:spPr/>
        <p:txBody>
          <a:bodyPr/>
          <a:lstStyle/>
          <a:p>
            <a:fld id="{3DC2534F-465A-4AED-8760-EEEF54697D57}" type="datetimeFigureOut">
              <a:rPr lang="en-IN" smtClean="0"/>
              <a:t>14-04-2024</a:t>
            </a:fld>
            <a:endParaRPr lang="en-IN"/>
          </a:p>
        </p:txBody>
      </p:sp>
      <p:sp>
        <p:nvSpPr>
          <p:cNvPr id="4" name="Footer Placeholder 3">
            <a:extLst>
              <a:ext uri="{FF2B5EF4-FFF2-40B4-BE49-F238E27FC236}">
                <a16:creationId xmlns:a16="http://schemas.microsoft.com/office/drawing/2014/main" id="{8742AA69-BB13-5976-11D4-AE737DAF5D9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82A2A09-166A-70AB-CC80-83E0FFFD9054}"/>
              </a:ext>
            </a:extLst>
          </p:cNvPr>
          <p:cNvSpPr>
            <a:spLocks noGrp="1"/>
          </p:cNvSpPr>
          <p:nvPr>
            <p:ph type="sldNum" sz="quarter" idx="12"/>
          </p:nvPr>
        </p:nvSpPr>
        <p:spPr/>
        <p:txBody>
          <a:bodyPr/>
          <a:lstStyle/>
          <a:p>
            <a:fld id="{D54C0C4D-EB9C-4613-B15A-65130D3BC272}" type="slidenum">
              <a:rPr lang="en-IN" smtClean="0"/>
              <a:t>‹#›</a:t>
            </a:fld>
            <a:endParaRPr lang="en-IN"/>
          </a:p>
        </p:txBody>
      </p:sp>
    </p:spTree>
    <p:extLst>
      <p:ext uri="{BB962C8B-B14F-4D97-AF65-F5344CB8AC3E}">
        <p14:creationId xmlns:p14="http://schemas.microsoft.com/office/powerpoint/2010/main" val="3786067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710867-30A3-57F2-215D-44967DDFC7DA}"/>
              </a:ext>
            </a:extLst>
          </p:cNvPr>
          <p:cNvSpPr>
            <a:spLocks noGrp="1"/>
          </p:cNvSpPr>
          <p:nvPr>
            <p:ph type="dt" sz="half" idx="10"/>
          </p:nvPr>
        </p:nvSpPr>
        <p:spPr/>
        <p:txBody>
          <a:bodyPr/>
          <a:lstStyle/>
          <a:p>
            <a:fld id="{3DC2534F-465A-4AED-8760-EEEF54697D57}" type="datetimeFigureOut">
              <a:rPr lang="en-IN" smtClean="0"/>
              <a:t>14-04-2024</a:t>
            </a:fld>
            <a:endParaRPr lang="en-IN"/>
          </a:p>
        </p:txBody>
      </p:sp>
      <p:sp>
        <p:nvSpPr>
          <p:cNvPr id="3" name="Footer Placeholder 2">
            <a:extLst>
              <a:ext uri="{FF2B5EF4-FFF2-40B4-BE49-F238E27FC236}">
                <a16:creationId xmlns:a16="http://schemas.microsoft.com/office/drawing/2014/main" id="{CA3186D4-6378-6488-A65C-5A2183A80D7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880F5AE-78C7-A8CA-2770-8180F89776C6}"/>
              </a:ext>
            </a:extLst>
          </p:cNvPr>
          <p:cNvSpPr>
            <a:spLocks noGrp="1"/>
          </p:cNvSpPr>
          <p:nvPr>
            <p:ph type="sldNum" sz="quarter" idx="12"/>
          </p:nvPr>
        </p:nvSpPr>
        <p:spPr/>
        <p:txBody>
          <a:bodyPr/>
          <a:lstStyle/>
          <a:p>
            <a:fld id="{D54C0C4D-EB9C-4613-B15A-65130D3BC272}" type="slidenum">
              <a:rPr lang="en-IN" smtClean="0"/>
              <a:t>‹#›</a:t>
            </a:fld>
            <a:endParaRPr lang="en-IN"/>
          </a:p>
        </p:txBody>
      </p:sp>
    </p:spTree>
    <p:extLst>
      <p:ext uri="{BB962C8B-B14F-4D97-AF65-F5344CB8AC3E}">
        <p14:creationId xmlns:p14="http://schemas.microsoft.com/office/powerpoint/2010/main" val="2706721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42FE5-45FA-F0B5-A211-60B94FF12A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E1C216B-B5C3-8115-F1ED-AF610CA739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F7065EA-46B8-9E5D-4D32-5B665E69FD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771A5A-71FB-CBED-B29D-192680D2F750}"/>
              </a:ext>
            </a:extLst>
          </p:cNvPr>
          <p:cNvSpPr>
            <a:spLocks noGrp="1"/>
          </p:cNvSpPr>
          <p:nvPr>
            <p:ph type="dt" sz="half" idx="10"/>
          </p:nvPr>
        </p:nvSpPr>
        <p:spPr/>
        <p:txBody>
          <a:bodyPr/>
          <a:lstStyle/>
          <a:p>
            <a:fld id="{3DC2534F-465A-4AED-8760-EEEF54697D57}" type="datetimeFigureOut">
              <a:rPr lang="en-IN" smtClean="0"/>
              <a:t>14-04-2024</a:t>
            </a:fld>
            <a:endParaRPr lang="en-IN"/>
          </a:p>
        </p:txBody>
      </p:sp>
      <p:sp>
        <p:nvSpPr>
          <p:cNvPr id="6" name="Footer Placeholder 5">
            <a:extLst>
              <a:ext uri="{FF2B5EF4-FFF2-40B4-BE49-F238E27FC236}">
                <a16:creationId xmlns:a16="http://schemas.microsoft.com/office/drawing/2014/main" id="{4B791A30-2D92-A2CD-F171-6E430C635F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13F578-7323-E0BA-AA84-F67961167611}"/>
              </a:ext>
            </a:extLst>
          </p:cNvPr>
          <p:cNvSpPr>
            <a:spLocks noGrp="1"/>
          </p:cNvSpPr>
          <p:nvPr>
            <p:ph type="sldNum" sz="quarter" idx="12"/>
          </p:nvPr>
        </p:nvSpPr>
        <p:spPr/>
        <p:txBody>
          <a:bodyPr/>
          <a:lstStyle/>
          <a:p>
            <a:fld id="{D54C0C4D-EB9C-4613-B15A-65130D3BC272}" type="slidenum">
              <a:rPr lang="en-IN" smtClean="0"/>
              <a:t>‹#›</a:t>
            </a:fld>
            <a:endParaRPr lang="en-IN"/>
          </a:p>
        </p:txBody>
      </p:sp>
    </p:spTree>
    <p:extLst>
      <p:ext uri="{BB962C8B-B14F-4D97-AF65-F5344CB8AC3E}">
        <p14:creationId xmlns:p14="http://schemas.microsoft.com/office/powerpoint/2010/main" val="3905767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3BF23-B375-B75C-77CC-44721970D9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2199CF-41D7-B25F-C70F-8343C8A09C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6A9A4A1-865D-C379-161A-3087346DE4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9881D0-678B-A564-82B7-3D3AE037D26B}"/>
              </a:ext>
            </a:extLst>
          </p:cNvPr>
          <p:cNvSpPr>
            <a:spLocks noGrp="1"/>
          </p:cNvSpPr>
          <p:nvPr>
            <p:ph type="dt" sz="half" idx="10"/>
          </p:nvPr>
        </p:nvSpPr>
        <p:spPr/>
        <p:txBody>
          <a:bodyPr/>
          <a:lstStyle/>
          <a:p>
            <a:fld id="{3DC2534F-465A-4AED-8760-EEEF54697D57}" type="datetimeFigureOut">
              <a:rPr lang="en-IN" smtClean="0"/>
              <a:t>14-04-2024</a:t>
            </a:fld>
            <a:endParaRPr lang="en-IN"/>
          </a:p>
        </p:txBody>
      </p:sp>
      <p:sp>
        <p:nvSpPr>
          <p:cNvPr id="6" name="Footer Placeholder 5">
            <a:extLst>
              <a:ext uri="{FF2B5EF4-FFF2-40B4-BE49-F238E27FC236}">
                <a16:creationId xmlns:a16="http://schemas.microsoft.com/office/drawing/2014/main" id="{56AB89FC-F678-76D7-5C6D-4EC2C2B184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7BB5CC-9D3E-5175-D459-B03B001DA964}"/>
              </a:ext>
            </a:extLst>
          </p:cNvPr>
          <p:cNvSpPr>
            <a:spLocks noGrp="1"/>
          </p:cNvSpPr>
          <p:nvPr>
            <p:ph type="sldNum" sz="quarter" idx="12"/>
          </p:nvPr>
        </p:nvSpPr>
        <p:spPr/>
        <p:txBody>
          <a:bodyPr/>
          <a:lstStyle/>
          <a:p>
            <a:fld id="{D54C0C4D-EB9C-4613-B15A-65130D3BC272}" type="slidenum">
              <a:rPr lang="en-IN" smtClean="0"/>
              <a:t>‹#›</a:t>
            </a:fld>
            <a:endParaRPr lang="en-IN"/>
          </a:p>
        </p:txBody>
      </p:sp>
    </p:spTree>
    <p:extLst>
      <p:ext uri="{BB962C8B-B14F-4D97-AF65-F5344CB8AC3E}">
        <p14:creationId xmlns:p14="http://schemas.microsoft.com/office/powerpoint/2010/main" val="3474945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0E9811-AC6C-8403-9418-3B3952CB9B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6DD929-2B6B-BF67-2746-D0738CEFB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FBC73E-2791-E981-4672-C380E74831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C2534F-465A-4AED-8760-EEEF54697D57}" type="datetimeFigureOut">
              <a:rPr lang="en-IN" smtClean="0"/>
              <a:t>14-04-2024</a:t>
            </a:fld>
            <a:endParaRPr lang="en-IN"/>
          </a:p>
        </p:txBody>
      </p:sp>
      <p:sp>
        <p:nvSpPr>
          <p:cNvPr id="5" name="Footer Placeholder 4">
            <a:extLst>
              <a:ext uri="{FF2B5EF4-FFF2-40B4-BE49-F238E27FC236}">
                <a16:creationId xmlns:a16="http://schemas.microsoft.com/office/drawing/2014/main" id="{083E9223-104D-6F52-0A9D-CC0F17D36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2D2226A-3ABF-1471-6280-A2F9E1368E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4C0C4D-EB9C-4613-B15A-65130D3BC272}" type="slidenum">
              <a:rPr lang="en-IN" smtClean="0"/>
              <a:t>‹#›</a:t>
            </a:fld>
            <a:endParaRPr lang="en-IN"/>
          </a:p>
        </p:txBody>
      </p:sp>
    </p:spTree>
    <p:extLst>
      <p:ext uri="{BB962C8B-B14F-4D97-AF65-F5344CB8AC3E}">
        <p14:creationId xmlns:p14="http://schemas.microsoft.com/office/powerpoint/2010/main" val="3459938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rive.google.com/drive/folders/1tmaRUmdnDhyvnznOWD_S1sYkxb-g02MT"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s://colab.research.google.com/drive/1ijtuZPgUtt7SX--5FudNuJD1wk916IQB?usp=sharing"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www.sciencedirect.com/science/article/pii/S0031320322005015"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4A3F1-06B8-A723-EF99-B51657911E28}"/>
              </a:ext>
            </a:extLst>
          </p:cNvPr>
          <p:cNvSpPr>
            <a:spLocks noGrp="1"/>
          </p:cNvSpPr>
          <p:nvPr>
            <p:ph type="ctrTitle"/>
          </p:nvPr>
        </p:nvSpPr>
        <p:spPr>
          <a:xfrm>
            <a:off x="540124" y="2537011"/>
            <a:ext cx="11308975" cy="1120588"/>
          </a:xfrm>
        </p:spPr>
        <p:txBody>
          <a:bodyPr>
            <a:noAutofit/>
          </a:bodyPr>
          <a:lstStyle/>
          <a:p>
            <a:r>
              <a:rPr lang="en-IN" sz="3200" b="1" dirty="0">
                <a:solidFill>
                  <a:srgbClr val="FF0000"/>
                </a:solidFill>
                <a:latin typeface="Times New Roman" panose="02020603050405020304" pitchFamily="18" charset="0"/>
                <a:cs typeface="Times New Roman" panose="02020603050405020304" pitchFamily="18" charset="0"/>
              </a:rPr>
              <a:t>ALS-CLS :</a:t>
            </a:r>
            <a:r>
              <a:rPr lang="en-IN" sz="3200" b="1" u="sng" dirty="0">
                <a:solidFill>
                  <a:srgbClr val="FF0000"/>
                </a:solidFill>
                <a:latin typeface="Times New Roman" panose="02020603050405020304" pitchFamily="18" charset="0"/>
                <a:cs typeface="Times New Roman" panose="02020603050405020304" pitchFamily="18" charset="0"/>
              </a:rPr>
              <a:t>A</a:t>
            </a:r>
            <a:r>
              <a:rPr lang="en-IN" sz="3200" b="1" dirty="0">
                <a:solidFill>
                  <a:srgbClr val="FF0000"/>
                </a:solidFill>
                <a:latin typeface="Times New Roman" panose="02020603050405020304" pitchFamily="18" charset="0"/>
                <a:cs typeface="Times New Roman" panose="02020603050405020304" pitchFamily="18" charset="0"/>
              </a:rPr>
              <a:t>UTONOMOUS </a:t>
            </a:r>
            <a:r>
              <a:rPr lang="en-IN" sz="3200" b="1" u="sng" dirty="0">
                <a:solidFill>
                  <a:srgbClr val="FF0000"/>
                </a:solidFill>
                <a:latin typeface="Times New Roman" panose="02020603050405020304" pitchFamily="18" charset="0"/>
                <a:cs typeface="Times New Roman" panose="02020603050405020304" pitchFamily="18" charset="0"/>
              </a:rPr>
              <a:t>L</a:t>
            </a:r>
            <a:r>
              <a:rPr lang="en-IN" sz="3200" b="1" dirty="0">
                <a:solidFill>
                  <a:srgbClr val="FF0000"/>
                </a:solidFill>
                <a:latin typeface="Times New Roman" panose="02020603050405020304" pitchFamily="18" charset="0"/>
                <a:cs typeface="Times New Roman" panose="02020603050405020304" pitchFamily="18" charset="0"/>
              </a:rPr>
              <a:t>EAF </a:t>
            </a:r>
            <a:r>
              <a:rPr lang="en-IN" sz="3200" b="1" u="sng" dirty="0">
                <a:solidFill>
                  <a:srgbClr val="FF0000"/>
                </a:solidFill>
                <a:latin typeface="Times New Roman" panose="02020603050405020304" pitchFamily="18" charset="0"/>
                <a:cs typeface="Times New Roman" panose="02020603050405020304" pitchFamily="18" charset="0"/>
              </a:rPr>
              <a:t>S</a:t>
            </a:r>
            <a:r>
              <a:rPr lang="en-IN" sz="3200" b="1" dirty="0">
                <a:solidFill>
                  <a:srgbClr val="FF0000"/>
                </a:solidFill>
                <a:latin typeface="Times New Roman" panose="02020603050405020304" pitchFamily="18" charset="0"/>
                <a:cs typeface="Times New Roman" panose="02020603050405020304" pitchFamily="18" charset="0"/>
              </a:rPr>
              <a:t>EGMENTATION IN </a:t>
            </a:r>
            <a:r>
              <a:rPr lang="en-IN" sz="3200" b="1" u="sng" dirty="0">
                <a:solidFill>
                  <a:srgbClr val="FF0000"/>
                </a:solidFill>
                <a:latin typeface="Times New Roman" panose="02020603050405020304" pitchFamily="18" charset="0"/>
                <a:cs typeface="Times New Roman" panose="02020603050405020304" pitchFamily="18" charset="0"/>
              </a:rPr>
              <a:t>C</a:t>
            </a:r>
            <a:r>
              <a:rPr lang="en-IN" sz="3200" b="1" dirty="0">
                <a:solidFill>
                  <a:srgbClr val="FF0000"/>
                </a:solidFill>
                <a:latin typeface="Times New Roman" panose="02020603050405020304" pitchFamily="18" charset="0"/>
                <a:cs typeface="Times New Roman" panose="02020603050405020304" pitchFamily="18" charset="0"/>
              </a:rPr>
              <a:t>OMPLICATED </a:t>
            </a:r>
            <a:r>
              <a:rPr lang="en-IN" sz="3200" b="1" u="sng" dirty="0">
                <a:solidFill>
                  <a:srgbClr val="FF0000"/>
                </a:solidFill>
                <a:latin typeface="Times New Roman" panose="02020603050405020304" pitchFamily="18" charset="0"/>
                <a:cs typeface="Times New Roman" panose="02020603050405020304" pitchFamily="18" charset="0"/>
              </a:rPr>
              <a:t>L</a:t>
            </a:r>
            <a:r>
              <a:rPr lang="en-IN" sz="3200" b="1" dirty="0">
                <a:solidFill>
                  <a:srgbClr val="FF0000"/>
                </a:solidFill>
                <a:latin typeface="Times New Roman" panose="02020603050405020304" pitchFamily="18" charset="0"/>
                <a:cs typeface="Times New Roman" panose="02020603050405020304" pitchFamily="18" charset="0"/>
              </a:rPr>
              <a:t>IGHTING </a:t>
            </a:r>
            <a:r>
              <a:rPr lang="en-IN" sz="3200" b="1" u="sng" dirty="0">
                <a:solidFill>
                  <a:srgbClr val="FF0000"/>
                </a:solidFill>
                <a:latin typeface="Times New Roman" panose="02020603050405020304" pitchFamily="18" charset="0"/>
                <a:cs typeface="Times New Roman" panose="02020603050405020304" pitchFamily="18" charset="0"/>
              </a:rPr>
              <a:t>S</a:t>
            </a:r>
            <a:r>
              <a:rPr lang="en-IN" sz="3200" b="1" dirty="0">
                <a:solidFill>
                  <a:srgbClr val="FF0000"/>
                </a:solidFill>
                <a:latin typeface="Times New Roman" panose="02020603050405020304" pitchFamily="18" charset="0"/>
                <a:cs typeface="Times New Roman" panose="02020603050405020304" pitchFamily="18" charset="0"/>
              </a:rPr>
              <a:t>ITUATIONS</a:t>
            </a:r>
          </a:p>
        </p:txBody>
      </p:sp>
      <p:sp>
        <p:nvSpPr>
          <p:cNvPr id="3" name="Subtitle 2">
            <a:extLst>
              <a:ext uri="{FF2B5EF4-FFF2-40B4-BE49-F238E27FC236}">
                <a16:creationId xmlns:a16="http://schemas.microsoft.com/office/drawing/2014/main" id="{A3082116-A39E-00F6-37F2-B69BF6444A11}"/>
              </a:ext>
            </a:extLst>
          </p:cNvPr>
          <p:cNvSpPr>
            <a:spLocks noGrp="1"/>
          </p:cNvSpPr>
          <p:nvPr>
            <p:ph type="subTitle" idx="1"/>
          </p:nvPr>
        </p:nvSpPr>
        <p:spPr>
          <a:xfrm>
            <a:off x="6631640" y="4391569"/>
            <a:ext cx="5217459" cy="1757083"/>
          </a:xfrm>
        </p:spPr>
        <p:txBody>
          <a:bodyPr>
            <a:normAutofit lnSpcReduction="10000"/>
          </a:bodyPr>
          <a:lstStyle/>
          <a:p>
            <a:pPr>
              <a:lnSpc>
                <a:spcPct val="100000"/>
              </a:lnSpc>
            </a:pPr>
            <a:r>
              <a:rPr lang="en-IN" dirty="0">
                <a:solidFill>
                  <a:srgbClr val="00B0F0"/>
                </a:solidFill>
                <a:latin typeface="Times New Roman" panose="02020603050405020304" pitchFamily="18" charset="0"/>
                <a:cs typeface="Times New Roman" panose="02020603050405020304" pitchFamily="18" charset="0"/>
              </a:rPr>
              <a:t>PRESENTED BY </a:t>
            </a:r>
          </a:p>
          <a:p>
            <a:pPr>
              <a:lnSpc>
                <a:spcPct val="100000"/>
              </a:lnSpc>
            </a:pPr>
            <a:r>
              <a:rPr lang="en-IN"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125003035 - Obili Arshiya </a:t>
            </a:r>
          </a:p>
          <a:p>
            <a:pPr>
              <a:lnSpc>
                <a:spcPct val="100000"/>
              </a:lnSpc>
            </a:pPr>
            <a:r>
              <a:rPr lang="en-IN" sz="2000" dirty="0">
                <a:latin typeface="Times New Roman" panose="02020603050405020304" pitchFamily="18" charset="0"/>
                <a:cs typeface="Times New Roman" panose="02020603050405020304" pitchFamily="18" charset="0"/>
              </a:rPr>
              <a:t>125015113 - Shalini Ravi </a:t>
            </a:r>
          </a:p>
          <a:p>
            <a:pPr>
              <a:lnSpc>
                <a:spcPct val="100000"/>
              </a:lnSpc>
            </a:pPr>
            <a:r>
              <a:rPr lang="en-IN" sz="2000" dirty="0">
                <a:latin typeface="Times New Roman" panose="02020603050405020304" pitchFamily="18" charset="0"/>
                <a:cs typeface="Times New Roman" panose="02020603050405020304" pitchFamily="18" charset="0"/>
              </a:rPr>
              <a:t>       125003227- Kappeta Poojitha</a:t>
            </a:r>
          </a:p>
        </p:txBody>
      </p:sp>
      <p:pic>
        <p:nvPicPr>
          <p:cNvPr id="4" name="Picture 3">
            <a:extLst>
              <a:ext uri="{FF2B5EF4-FFF2-40B4-BE49-F238E27FC236}">
                <a16:creationId xmlns:a16="http://schemas.microsoft.com/office/drawing/2014/main" id="{B461F26E-C39E-6A2A-31F6-19CF9207662C}"/>
              </a:ext>
            </a:extLst>
          </p:cNvPr>
          <p:cNvPicPr/>
          <p:nvPr/>
        </p:nvPicPr>
        <p:blipFill>
          <a:blip r:embed="rId2"/>
          <a:stretch>
            <a:fillRect/>
          </a:stretch>
        </p:blipFill>
        <p:spPr>
          <a:xfrm>
            <a:off x="161365" y="144041"/>
            <a:ext cx="11824446" cy="1810266"/>
          </a:xfrm>
          <a:prstGeom prst="rect">
            <a:avLst/>
          </a:prstGeom>
        </p:spPr>
      </p:pic>
      <p:sp>
        <p:nvSpPr>
          <p:cNvPr id="6" name="TextBox 5">
            <a:extLst>
              <a:ext uri="{FF2B5EF4-FFF2-40B4-BE49-F238E27FC236}">
                <a16:creationId xmlns:a16="http://schemas.microsoft.com/office/drawing/2014/main" id="{5ECAA6A4-C16E-F140-721B-936618130E01}"/>
              </a:ext>
            </a:extLst>
          </p:cNvPr>
          <p:cNvSpPr txBox="1"/>
          <p:nvPr/>
        </p:nvSpPr>
        <p:spPr>
          <a:xfrm>
            <a:off x="-224764" y="4391569"/>
            <a:ext cx="4123764" cy="1877437"/>
          </a:xfrm>
          <a:prstGeom prst="rect">
            <a:avLst/>
          </a:prstGeom>
          <a:noFill/>
        </p:spPr>
        <p:txBody>
          <a:bodyPr wrap="square" rtlCol="0">
            <a:spAutoFit/>
          </a:bodyPr>
          <a:lstStyle/>
          <a:p>
            <a:pPr algn="ctr">
              <a:lnSpc>
                <a:spcPct val="150000"/>
              </a:lnSpc>
            </a:pPr>
            <a:r>
              <a:rPr lang="en-IN" dirty="0">
                <a:solidFill>
                  <a:srgbClr val="00B0F0"/>
                </a:solidFill>
                <a:latin typeface="Times New Roman" panose="02020603050405020304" pitchFamily="18" charset="0"/>
                <a:cs typeface="Times New Roman" panose="02020603050405020304" pitchFamily="18" charset="0"/>
              </a:rPr>
              <a:t>  </a:t>
            </a:r>
            <a:r>
              <a:rPr lang="en-IN" sz="2400" dirty="0">
                <a:solidFill>
                  <a:srgbClr val="00B0F0"/>
                </a:solidFill>
                <a:latin typeface="Times New Roman" panose="02020603050405020304" pitchFamily="18" charset="0"/>
                <a:cs typeface="Times New Roman" panose="02020603050405020304" pitchFamily="18" charset="0"/>
              </a:rPr>
              <a:t>GUIDE</a:t>
            </a:r>
          </a:p>
          <a:p>
            <a:pPr algn="ctr"/>
            <a:r>
              <a:rPr lang="en-IN" sz="2200" dirty="0">
                <a:latin typeface="Times New Roman" panose="02020603050405020304" pitchFamily="18" charset="0"/>
                <a:cs typeface="Times New Roman" panose="02020603050405020304" pitchFamily="18" charset="0"/>
              </a:rPr>
              <a:t>   SRILAKSHMI A</a:t>
            </a:r>
          </a:p>
          <a:p>
            <a:pPr algn="ctr"/>
            <a:r>
              <a:rPr lang="en-IN" sz="2000" dirty="0">
                <a:latin typeface="Times New Roman" panose="02020603050405020304" pitchFamily="18" charset="0"/>
                <a:cs typeface="Times New Roman" panose="02020603050405020304" pitchFamily="18" charset="0"/>
              </a:rPr>
              <a:t>Asst. Professor </a:t>
            </a:r>
            <a:r>
              <a:rPr lang="en-IN" sz="2000" dirty="0">
                <a:latin typeface="Times New Roman" panose="02020603050405020304" pitchFamily="18" charset="0"/>
                <a:ea typeface="+mj-ea"/>
                <a:cs typeface="Times New Roman" panose="02020603050405020304" pitchFamily="18" charset="0"/>
              </a:rPr>
              <a:t>II</a:t>
            </a:r>
            <a:endParaRPr lang="en-IN" sz="2000" dirty="0">
              <a:latin typeface="Times New Roman" panose="02020603050405020304" pitchFamily="18" charset="0"/>
              <a:cs typeface="Times New Roman" panose="02020603050405020304" pitchFamily="18" charset="0"/>
            </a:endParaRPr>
          </a:p>
          <a:p>
            <a:pPr algn="ctr"/>
            <a:r>
              <a:rPr lang="en-IN" sz="2000" dirty="0">
                <a:latin typeface="Times New Roman" panose="02020603050405020304" pitchFamily="18" charset="0"/>
                <a:cs typeface="Times New Roman" panose="02020603050405020304" pitchFamily="18" charset="0"/>
              </a:rPr>
              <a:t>     school of computing</a:t>
            </a:r>
          </a:p>
          <a:p>
            <a:pPr algn="ctr"/>
            <a:endParaRPr lang="en-IN" dirty="0"/>
          </a:p>
        </p:txBody>
      </p:sp>
    </p:spTree>
    <p:extLst>
      <p:ext uri="{BB962C8B-B14F-4D97-AF65-F5344CB8AC3E}">
        <p14:creationId xmlns:p14="http://schemas.microsoft.com/office/powerpoint/2010/main" val="48935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E8B82-ABB4-9258-39C7-1EA6BE11CDD8}"/>
              </a:ext>
            </a:extLst>
          </p:cNvPr>
          <p:cNvSpPr>
            <a:spLocks noGrp="1"/>
          </p:cNvSpPr>
          <p:nvPr>
            <p:ph type="title"/>
          </p:nvPr>
        </p:nvSpPr>
        <p:spPr>
          <a:xfrm>
            <a:off x="206188" y="-107576"/>
            <a:ext cx="10318377" cy="1156447"/>
          </a:xfrm>
        </p:spPr>
        <p:txBody>
          <a:bodyPr>
            <a:normAutofit/>
          </a:bodyPr>
          <a:lstStyle/>
          <a:p>
            <a:r>
              <a:rPr lang="en-IN" sz="4800" dirty="0">
                <a:solidFill>
                  <a:srgbClr val="FF0000"/>
                </a:solidFill>
                <a:latin typeface="Times New Roman" panose="02020603050405020304" pitchFamily="18" charset="0"/>
                <a:cs typeface="Times New Roman" panose="02020603050405020304" pitchFamily="18" charset="0"/>
              </a:rPr>
              <a:t>             Drawbacks of Existing System</a:t>
            </a:r>
          </a:p>
        </p:txBody>
      </p:sp>
      <p:sp>
        <p:nvSpPr>
          <p:cNvPr id="3" name="Content Placeholder 2">
            <a:extLst>
              <a:ext uri="{FF2B5EF4-FFF2-40B4-BE49-F238E27FC236}">
                <a16:creationId xmlns:a16="http://schemas.microsoft.com/office/drawing/2014/main" id="{E5B6E757-E8A2-CC19-E0A4-E7C80D905A04}"/>
              </a:ext>
            </a:extLst>
          </p:cNvPr>
          <p:cNvSpPr>
            <a:spLocks noGrp="1"/>
          </p:cNvSpPr>
          <p:nvPr>
            <p:ph idx="1"/>
          </p:nvPr>
        </p:nvSpPr>
        <p:spPr>
          <a:xfrm>
            <a:off x="430306" y="1264024"/>
            <a:ext cx="11196918" cy="5289176"/>
          </a:xfrm>
        </p:spPr>
        <p:txBody>
          <a:bodyPr>
            <a:normAutofit fontScale="92500" lnSpcReduction="20000"/>
          </a:bodyPr>
          <a:lstStyle/>
          <a:p>
            <a:pPr marL="0" indent="0">
              <a:lnSpc>
                <a:spcPct val="150000"/>
              </a:lnSpc>
              <a:buNone/>
            </a:pPr>
            <a:r>
              <a:rPr lang="en-US" dirty="0"/>
              <a:t>• Deep model training </a:t>
            </a:r>
            <a:r>
              <a:rPr lang="en-US" dirty="0">
                <a:solidFill>
                  <a:schemeClr val="accent1"/>
                </a:solidFill>
              </a:rPr>
              <a:t>requires large annotated data</a:t>
            </a:r>
            <a:r>
              <a:rPr lang="en-US" dirty="0"/>
              <a:t>, which can be labor-   intensive and error-prone.</a:t>
            </a:r>
            <a:br>
              <a:rPr lang="en-US" dirty="0"/>
            </a:br>
            <a:r>
              <a:rPr lang="en-US" dirty="0"/>
              <a:t>• Image-based plant phenotyping requires annotated data with diverse mutations, genotypes, and environmental conditions.</a:t>
            </a:r>
            <a:br>
              <a:rPr lang="en-US" dirty="0"/>
            </a:br>
            <a:r>
              <a:rPr lang="en-US" dirty="0"/>
              <a:t>• Deep learning models trained on specific plant species often don't generalize well to other species, especially for leaf segmentation.</a:t>
            </a:r>
            <a:br>
              <a:rPr lang="en-US" dirty="0"/>
            </a:br>
            <a:r>
              <a:rPr lang="en-US" dirty="0"/>
              <a:t>• Variations in lighting conditions, weather conditions, and times of the day add to the challenges of leaf segmentation.</a:t>
            </a:r>
            <a:br>
              <a:rPr lang="en-US" dirty="0"/>
            </a:br>
            <a:r>
              <a:rPr lang="en-US" dirty="0"/>
              <a:t>• Limited research exists on the effectiveness of leaf segmentation under different lighting conditions, especially in greenhouse cultivation.</a:t>
            </a:r>
            <a:endParaRPr lang="en-IN" dirty="0"/>
          </a:p>
        </p:txBody>
      </p:sp>
    </p:spTree>
    <p:extLst>
      <p:ext uri="{BB962C8B-B14F-4D97-AF65-F5344CB8AC3E}">
        <p14:creationId xmlns:p14="http://schemas.microsoft.com/office/powerpoint/2010/main" val="2307184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C8C5-227A-C195-66DC-68E128FE226D}"/>
              </a:ext>
            </a:extLst>
          </p:cNvPr>
          <p:cNvSpPr>
            <a:spLocks noGrp="1"/>
          </p:cNvSpPr>
          <p:nvPr>
            <p:ph type="title"/>
          </p:nvPr>
        </p:nvSpPr>
        <p:spPr>
          <a:xfrm>
            <a:off x="376516" y="112658"/>
            <a:ext cx="10473259" cy="1136758"/>
          </a:xfrm>
        </p:spPr>
        <p:txBody>
          <a:bodyPr>
            <a:normAutofit/>
          </a:bodyPr>
          <a:lstStyle/>
          <a:p>
            <a:r>
              <a:rPr lang="en-IN" sz="6000" dirty="0">
                <a:solidFill>
                  <a:srgbClr val="FF0000"/>
                </a:solidFill>
                <a:latin typeface="Times New Roman" panose="02020603050405020304" pitchFamily="18" charset="0"/>
                <a:cs typeface="Times New Roman" panose="02020603050405020304" pitchFamily="18" charset="0"/>
              </a:rPr>
              <a:t>           Proposed Systems</a:t>
            </a:r>
          </a:p>
        </p:txBody>
      </p:sp>
      <p:sp>
        <p:nvSpPr>
          <p:cNvPr id="3" name="Content Placeholder 2">
            <a:extLst>
              <a:ext uri="{FF2B5EF4-FFF2-40B4-BE49-F238E27FC236}">
                <a16:creationId xmlns:a16="http://schemas.microsoft.com/office/drawing/2014/main" id="{E094E40F-D44A-6E1A-99AA-98FD214FA531}"/>
              </a:ext>
            </a:extLst>
          </p:cNvPr>
          <p:cNvSpPr>
            <a:spLocks noGrp="1"/>
          </p:cNvSpPr>
          <p:nvPr>
            <p:ph idx="1"/>
          </p:nvPr>
        </p:nvSpPr>
        <p:spPr>
          <a:xfrm>
            <a:off x="376516" y="1147482"/>
            <a:ext cx="11438968" cy="5504329"/>
          </a:xfrm>
        </p:spPr>
        <p:txBody>
          <a:bodyPr>
            <a:normAutofit fontScale="92500"/>
          </a:bodyPr>
          <a:lstStyle/>
          <a:p>
            <a:pPr marL="0" indent="0">
              <a:lnSpc>
                <a:spcPct val="150000"/>
              </a:lnSpc>
              <a:buNone/>
            </a:pPr>
            <a:r>
              <a:rPr lang="en-US" sz="2400" dirty="0">
                <a:latin typeface="Times New Roman" panose="02020603050405020304" pitchFamily="18" charset="0"/>
                <a:cs typeface="Times New Roman" panose="02020603050405020304" pitchFamily="18" charset="0"/>
              </a:rPr>
              <a:t>• Presents a self-supervised leaf segmentation framework comprising a semantic segmentation model,</a:t>
            </a:r>
            <a:r>
              <a:rPr lang="en-US" sz="2400" dirty="0">
                <a:solidFill>
                  <a:schemeClr val="accent1"/>
                </a:solidFill>
                <a:latin typeface="Times New Roman" panose="02020603050405020304" pitchFamily="18" charset="0"/>
                <a:cs typeface="Times New Roman" panose="02020603050405020304" pitchFamily="18" charset="0"/>
              </a:rPr>
              <a:t> The color-based leaf segmentation algorithm </a:t>
            </a:r>
            <a:r>
              <a:rPr lang="en-US" sz="2400" dirty="0">
                <a:latin typeface="Times New Roman" panose="02020603050405020304" pitchFamily="18" charset="0"/>
                <a:cs typeface="Times New Roman" panose="02020603050405020304" pitchFamily="18" charset="0"/>
              </a:rPr>
              <a:t>, and a self-supervised color correction model.</a:t>
            </a:r>
          </a:p>
          <a:p>
            <a:pPr marL="0" indent="0">
              <a:lnSpc>
                <a:spcPct val="150000"/>
              </a:lnSpc>
              <a:buNone/>
            </a:pPr>
            <a:r>
              <a:rPr lang="en-US" sz="2400" dirty="0">
                <a:latin typeface="Times New Roman" panose="02020603050405020304" pitchFamily="18" charset="0"/>
                <a:cs typeface="Times New Roman" panose="02020603050405020304" pitchFamily="18" charset="0"/>
              </a:rPr>
              <a:t>• </a:t>
            </a:r>
            <a:r>
              <a:rPr lang="en-US" sz="2400" dirty="0">
                <a:solidFill>
                  <a:schemeClr val="accent1"/>
                </a:solidFill>
                <a:latin typeface="Times New Roman" panose="02020603050405020304" pitchFamily="18" charset="0"/>
                <a:cs typeface="Times New Roman" panose="02020603050405020304" pitchFamily="18" charset="0"/>
              </a:rPr>
              <a:t>The semantic segmentation model </a:t>
            </a:r>
            <a:r>
              <a:rPr lang="en-US" sz="2400" dirty="0">
                <a:latin typeface="Times New Roman" panose="02020603050405020304" pitchFamily="18" charset="0"/>
                <a:cs typeface="Times New Roman" panose="02020603050405020304" pitchFamily="18" charset="0"/>
              </a:rPr>
              <a:t>groups semantically similar pixels, allowing the same semantic object's pixels to be jointly considered by the algorithm.</a:t>
            </a:r>
          </a:p>
          <a:p>
            <a:pPr marL="0" indent="0">
              <a:lnSpc>
                <a:spcPct val="150000"/>
              </a:lnSpc>
              <a:buNone/>
            </a:pPr>
            <a:r>
              <a:rPr lang="en-US" sz="2400" dirty="0">
                <a:latin typeface="Times New Roman" panose="02020603050405020304" pitchFamily="18" charset="0"/>
                <a:cs typeface="Times New Roman" panose="02020603050405020304" pitchFamily="18" charset="0"/>
              </a:rPr>
              <a:t>• </a:t>
            </a:r>
            <a:r>
              <a:rPr lang="en-US" sz="2400" dirty="0">
                <a:solidFill>
                  <a:schemeClr val="accent1"/>
                </a:solidFill>
                <a:latin typeface="Times New Roman" panose="02020603050405020304" pitchFamily="18" charset="0"/>
                <a:cs typeface="Times New Roman" panose="02020603050405020304" pitchFamily="18" charset="0"/>
              </a:rPr>
              <a:t>The self-supervised color correction model</a:t>
            </a:r>
            <a:r>
              <a:rPr lang="en-US" sz="2400" dirty="0">
                <a:latin typeface="Times New Roman" panose="02020603050405020304" pitchFamily="18" charset="0"/>
                <a:cs typeface="Times New Roman" panose="02020603050405020304" pitchFamily="18" charset="0"/>
              </a:rPr>
              <a:t> is proposed for images taken under complex illumination conditions.</a:t>
            </a:r>
          </a:p>
          <a:p>
            <a:pPr marL="0" indent="0">
              <a:lnSpc>
                <a:spcPct val="150000"/>
              </a:lnSpc>
              <a:buNone/>
            </a:pPr>
            <a:r>
              <a:rPr lang="en-US" sz="2400" dirty="0">
                <a:latin typeface="Times New Roman" panose="02020603050405020304" pitchFamily="18" charset="0"/>
                <a:cs typeface="Times New Roman" panose="02020603050405020304" pitchFamily="18" charset="0"/>
              </a:rPr>
              <a:t>•</a:t>
            </a:r>
            <a:r>
              <a:rPr lang="en-US" sz="2400" dirty="0">
                <a:solidFill>
                  <a:schemeClr val="accent1"/>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algorithm uses color-based leaf segmentation to model semantic object greenness in an image, identifying regions with acceptable absolute and relative greenness as leaf regions</a:t>
            </a:r>
            <a:r>
              <a:rPr lang="en-US" sz="2400" dirty="0"/>
              <a: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1447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7F8B-782E-2D94-7006-29D2209CEA1A}"/>
              </a:ext>
            </a:extLst>
          </p:cNvPr>
          <p:cNvSpPr>
            <a:spLocks noGrp="1"/>
          </p:cNvSpPr>
          <p:nvPr>
            <p:ph type="title"/>
          </p:nvPr>
        </p:nvSpPr>
        <p:spPr>
          <a:xfrm>
            <a:off x="621631" y="286044"/>
            <a:ext cx="10515600" cy="1325563"/>
          </a:xfrm>
        </p:spPr>
        <p:txBody>
          <a:bodyPr/>
          <a:lstStyle/>
          <a:p>
            <a:r>
              <a:rPr lang="en-IN" dirty="0">
                <a:solidFill>
                  <a:srgbClr val="FF0000"/>
                </a:solidFill>
              </a:rPr>
              <a:t>                           </a:t>
            </a:r>
            <a:r>
              <a:rPr lang="en-IN" sz="6000" dirty="0">
                <a:solidFill>
                  <a:srgbClr val="FF0000"/>
                </a:solidFill>
                <a:latin typeface="Times New Roman" panose="02020603050405020304" pitchFamily="18" charset="0"/>
                <a:cs typeface="Times New Roman" panose="02020603050405020304" pitchFamily="18" charset="0"/>
              </a:rPr>
              <a:t>Datasets </a:t>
            </a:r>
          </a:p>
        </p:txBody>
      </p:sp>
      <p:sp>
        <p:nvSpPr>
          <p:cNvPr id="5" name="TextBox 4">
            <a:extLst>
              <a:ext uri="{FF2B5EF4-FFF2-40B4-BE49-F238E27FC236}">
                <a16:creationId xmlns:a16="http://schemas.microsoft.com/office/drawing/2014/main" id="{D0D96A76-D3E4-7A08-4EB8-BBF7DF16FC4D}"/>
              </a:ext>
            </a:extLst>
          </p:cNvPr>
          <p:cNvSpPr txBox="1"/>
          <p:nvPr/>
        </p:nvSpPr>
        <p:spPr>
          <a:xfrm>
            <a:off x="914399" y="1611607"/>
            <a:ext cx="9930063" cy="5185522"/>
          </a:xfrm>
          <a:prstGeom prst="rect">
            <a:avLst/>
          </a:prstGeom>
          <a:noFill/>
        </p:spPr>
        <p:txBody>
          <a:bodyPr wrap="square" rtlCol="0">
            <a:spAutoFit/>
          </a:bodyPr>
          <a:lstStyle/>
          <a:p>
            <a:pPr>
              <a:lnSpc>
                <a:spcPct val="150000"/>
              </a:lnSpc>
            </a:pPr>
            <a:r>
              <a:rPr lang="en-IN" sz="2800" dirty="0">
                <a:latin typeface="Times New Roman" panose="02020603050405020304" pitchFamily="18" charset="0"/>
                <a:cs typeface="Times New Roman" panose="02020603050405020304" pitchFamily="18" charset="0"/>
              </a:rPr>
              <a:t>Two datasets are used:</a:t>
            </a:r>
          </a:p>
          <a:p>
            <a:pPr marL="285750" indent="-285750">
              <a:lnSpc>
                <a:spcPct val="150000"/>
              </a:lnSpc>
              <a:buFont typeface="Arial" panose="020B0604020202020204" pitchFamily="34" charset="0"/>
              <a:buChar char="•"/>
            </a:pPr>
            <a:r>
              <a:rPr lang="en-IN" sz="2800" dirty="0">
                <a:solidFill>
                  <a:schemeClr val="accent1"/>
                </a:solidFill>
                <a:latin typeface="Times New Roman" panose="02020603050405020304" pitchFamily="18" charset="0"/>
                <a:cs typeface="Times New Roman" panose="02020603050405020304" pitchFamily="18" charset="0"/>
              </a:rPr>
              <a:t>Cannabis dataset or the CVVPP </a:t>
            </a:r>
            <a:r>
              <a:rPr lang="en-IN" sz="2800" dirty="0">
                <a:latin typeface="Times New Roman" panose="02020603050405020304" pitchFamily="18" charset="0"/>
                <a:cs typeface="Times New Roman" panose="02020603050405020304" pitchFamily="18" charset="0"/>
              </a:rPr>
              <a:t>leaf segmentation challenge dataset</a:t>
            </a:r>
          </a:p>
          <a:p>
            <a:pPr marL="285750" indent="-28575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Each</a:t>
            </a:r>
            <a:r>
              <a:rPr lang="en-US" sz="2800" b="0" i="0" dirty="0">
                <a:effectLst/>
                <a:latin typeface="Times New Roman" panose="02020603050405020304" pitchFamily="18" charset="0"/>
                <a:cs typeface="Times New Roman" panose="02020603050405020304" pitchFamily="18" charset="0"/>
              </a:rPr>
              <a:t> dataset contains multiple images captured under three different lighting conditions: "Natural", "Yellow", and "Purple", with many images obtained in each lighting condition</a:t>
            </a:r>
            <a:r>
              <a:rPr lang="en-US" sz="2800" dirty="0">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hlinkClick r:id="rId2"/>
              </a:rPr>
              <a:t>https://drive.google.com/drive/folders/1tmaRUmdnDhyvnznOWD_S1sYkxb-g02MT</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9651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B4BCB1-A8D6-EFB9-E36B-27242B1BAEAD}"/>
              </a:ext>
            </a:extLst>
          </p:cNvPr>
          <p:cNvPicPr>
            <a:picLocks noChangeAspect="1"/>
          </p:cNvPicPr>
          <p:nvPr/>
        </p:nvPicPr>
        <p:blipFill rotWithShape="1">
          <a:blip r:embed="rId2">
            <a:extLst>
              <a:ext uri="{28A0092B-C50C-407E-A947-70E740481C1C}">
                <a14:useLocalDpi xmlns:a14="http://schemas.microsoft.com/office/drawing/2010/main" val="0"/>
              </a:ext>
            </a:extLst>
          </a:blip>
          <a:srcRect r="50717" b="237"/>
          <a:stretch/>
        </p:blipFill>
        <p:spPr>
          <a:xfrm>
            <a:off x="143768" y="2372069"/>
            <a:ext cx="4149694" cy="3555635"/>
          </a:xfrm>
          <a:prstGeom prst="rect">
            <a:avLst/>
          </a:prstGeom>
        </p:spPr>
      </p:pic>
      <p:pic>
        <p:nvPicPr>
          <p:cNvPr id="5" name="Picture 4">
            <a:extLst>
              <a:ext uri="{FF2B5EF4-FFF2-40B4-BE49-F238E27FC236}">
                <a16:creationId xmlns:a16="http://schemas.microsoft.com/office/drawing/2014/main" id="{EC11DB10-B2DA-F1C4-7017-54639553C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3670" y="2323655"/>
            <a:ext cx="3688985" cy="3652461"/>
          </a:xfrm>
          <a:prstGeom prst="rect">
            <a:avLst/>
          </a:prstGeom>
        </p:spPr>
      </p:pic>
      <p:pic>
        <p:nvPicPr>
          <p:cNvPr id="7" name="Picture 6">
            <a:extLst>
              <a:ext uri="{FF2B5EF4-FFF2-40B4-BE49-F238E27FC236}">
                <a16:creationId xmlns:a16="http://schemas.microsoft.com/office/drawing/2014/main" id="{FD0CDEE7-C4E6-6C6D-475D-76D1DE9C9E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2020" y="2275242"/>
            <a:ext cx="3756212" cy="3750792"/>
          </a:xfrm>
          <a:prstGeom prst="rect">
            <a:avLst/>
          </a:prstGeom>
        </p:spPr>
      </p:pic>
      <p:sp>
        <p:nvSpPr>
          <p:cNvPr id="10" name="TextBox 9">
            <a:extLst>
              <a:ext uri="{FF2B5EF4-FFF2-40B4-BE49-F238E27FC236}">
                <a16:creationId xmlns:a16="http://schemas.microsoft.com/office/drawing/2014/main" id="{A1677060-9D8B-6536-F797-823A9F979C8D}"/>
              </a:ext>
            </a:extLst>
          </p:cNvPr>
          <p:cNvSpPr txBox="1"/>
          <p:nvPr/>
        </p:nvSpPr>
        <p:spPr>
          <a:xfrm>
            <a:off x="726141" y="1712259"/>
            <a:ext cx="3164541"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        Natural light</a:t>
            </a:r>
          </a:p>
        </p:txBody>
      </p:sp>
      <p:sp>
        <p:nvSpPr>
          <p:cNvPr id="11" name="TextBox 10">
            <a:extLst>
              <a:ext uri="{FF2B5EF4-FFF2-40B4-BE49-F238E27FC236}">
                <a16:creationId xmlns:a16="http://schemas.microsoft.com/office/drawing/2014/main" id="{B1A35881-89AD-9E9F-7049-634A44F71C63}"/>
              </a:ext>
            </a:extLst>
          </p:cNvPr>
          <p:cNvSpPr txBox="1"/>
          <p:nvPr/>
        </p:nvSpPr>
        <p:spPr>
          <a:xfrm>
            <a:off x="4805082" y="1712259"/>
            <a:ext cx="322729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Purple light</a:t>
            </a:r>
          </a:p>
        </p:txBody>
      </p:sp>
      <p:sp>
        <p:nvSpPr>
          <p:cNvPr id="12" name="TextBox 11">
            <a:extLst>
              <a:ext uri="{FF2B5EF4-FFF2-40B4-BE49-F238E27FC236}">
                <a16:creationId xmlns:a16="http://schemas.microsoft.com/office/drawing/2014/main" id="{8A51CA35-FD08-9A4D-ED8B-128C51427A56}"/>
              </a:ext>
            </a:extLst>
          </p:cNvPr>
          <p:cNvSpPr txBox="1"/>
          <p:nvPr/>
        </p:nvSpPr>
        <p:spPr>
          <a:xfrm>
            <a:off x="8928847" y="1712259"/>
            <a:ext cx="2339788"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Yellow light</a:t>
            </a:r>
          </a:p>
        </p:txBody>
      </p:sp>
      <p:sp>
        <p:nvSpPr>
          <p:cNvPr id="13" name="TextBox 12">
            <a:extLst>
              <a:ext uri="{FF2B5EF4-FFF2-40B4-BE49-F238E27FC236}">
                <a16:creationId xmlns:a16="http://schemas.microsoft.com/office/drawing/2014/main" id="{7716D5B7-05EB-42A0-FDA8-38BBC3EADF9D}"/>
              </a:ext>
            </a:extLst>
          </p:cNvPr>
          <p:cNvSpPr txBox="1"/>
          <p:nvPr/>
        </p:nvSpPr>
        <p:spPr>
          <a:xfrm>
            <a:off x="466739" y="633740"/>
            <a:ext cx="3683343" cy="646331"/>
          </a:xfrm>
          <a:prstGeom prst="rect">
            <a:avLst/>
          </a:prstGeom>
          <a:noFill/>
        </p:spPr>
        <p:txBody>
          <a:bodyPr wrap="square" rtlCol="0">
            <a:spAutoFit/>
          </a:bodyPr>
          <a:lstStyle/>
          <a:p>
            <a:r>
              <a:rPr lang="en-IN" sz="3600" dirty="0">
                <a:solidFill>
                  <a:srgbClr val="92D050"/>
                </a:solidFill>
                <a:latin typeface="Times New Roman" panose="02020603050405020304" pitchFamily="18" charset="0"/>
                <a:cs typeface="Times New Roman" panose="02020603050405020304" pitchFamily="18" charset="0"/>
              </a:rPr>
              <a:t>Cannabis dataset</a:t>
            </a:r>
          </a:p>
        </p:txBody>
      </p:sp>
    </p:spTree>
    <p:extLst>
      <p:ext uri="{BB962C8B-B14F-4D97-AF65-F5344CB8AC3E}">
        <p14:creationId xmlns:p14="http://schemas.microsoft.com/office/powerpoint/2010/main" val="41820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4F859-CD73-D36D-E840-A5326640930A}"/>
              </a:ext>
            </a:extLst>
          </p:cNvPr>
          <p:cNvSpPr>
            <a:spLocks noGrp="1"/>
          </p:cNvSpPr>
          <p:nvPr>
            <p:ph type="title"/>
          </p:nvPr>
        </p:nvSpPr>
        <p:spPr>
          <a:xfrm>
            <a:off x="416560" y="508000"/>
            <a:ext cx="10582627" cy="964355"/>
          </a:xfrm>
        </p:spPr>
        <p:txBody>
          <a:bodyPr/>
          <a:lstStyle/>
          <a:p>
            <a:r>
              <a:rPr lang="en-IN" dirty="0">
                <a:solidFill>
                  <a:srgbClr val="92D050"/>
                </a:solidFill>
                <a:latin typeface="Times New Roman" panose="02020603050405020304" pitchFamily="18" charset="0"/>
                <a:cs typeface="Times New Roman" panose="02020603050405020304" pitchFamily="18" charset="0"/>
              </a:rPr>
              <a:t>CVPPP dataset</a:t>
            </a:r>
          </a:p>
        </p:txBody>
      </p:sp>
      <p:pic>
        <p:nvPicPr>
          <p:cNvPr id="4" name="Picture 3">
            <a:extLst>
              <a:ext uri="{FF2B5EF4-FFF2-40B4-BE49-F238E27FC236}">
                <a16:creationId xmlns:a16="http://schemas.microsoft.com/office/drawing/2014/main" id="{45829748-9179-146C-CEB9-3F0C7DF68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11" y="2612424"/>
            <a:ext cx="4004545" cy="3737576"/>
          </a:xfrm>
          <a:prstGeom prst="rect">
            <a:avLst/>
          </a:prstGeom>
        </p:spPr>
      </p:pic>
      <p:pic>
        <p:nvPicPr>
          <p:cNvPr id="6" name="Picture 5">
            <a:extLst>
              <a:ext uri="{FF2B5EF4-FFF2-40B4-BE49-F238E27FC236}">
                <a16:creationId xmlns:a16="http://schemas.microsoft.com/office/drawing/2014/main" id="{71CD0F1D-CE26-E08F-0289-D129DA6FF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357" y="2612422"/>
            <a:ext cx="4114170" cy="3839112"/>
          </a:xfrm>
          <a:prstGeom prst="rect">
            <a:avLst/>
          </a:prstGeom>
        </p:spPr>
      </p:pic>
      <p:pic>
        <p:nvPicPr>
          <p:cNvPr id="8" name="Picture 7">
            <a:extLst>
              <a:ext uri="{FF2B5EF4-FFF2-40B4-BE49-F238E27FC236}">
                <a16:creationId xmlns:a16="http://schemas.microsoft.com/office/drawing/2014/main" id="{57463613-7C89-737E-174B-03B7E5C4C8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955" y="2673382"/>
            <a:ext cx="3977045" cy="3839112"/>
          </a:xfrm>
          <a:prstGeom prst="rect">
            <a:avLst/>
          </a:prstGeom>
        </p:spPr>
      </p:pic>
      <p:sp>
        <p:nvSpPr>
          <p:cNvPr id="9" name="TextBox 8">
            <a:extLst>
              <a:ext uri="{FF2B5EF4-FFF2-40B4-BE49-F238E27FC236}">
                <a16:creationId xmlns:a16="http://schemas.microsoft.com/office/drawing/2014/main" id="{8B56EF4B-8DD0-8BB4-1F2E-30260F845EF1}"/>
              </a:ext>
            </a:extLst>
          </p:cNvPr>
          <p:cNvSpPr txBox="1"/>
          <p:nvPr/>
        </p:nvSpPr>
        <p:spPr>
          <a:xfrm>
            <a:off x="539812" y="1888202"/>
            <a:ext cx="3164541"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        Natural light</a:t>
            </a:r>
          </a:p>
        </p:txBody>
      </p:sp>
      <p:sp>
        <p:nvSpPr>
          <p:cNvPr id="10" name="TextBox 9">
            <a:extLst>
              <a:ext uri="{FF2B5EF4-FFF2-40B4-BE49-F238E27FC236}">
                <a16:creationId xmlns:a16="http://schemas.microsoft.com/office/drawing/2014/main" id="{C804A6BD-68FD-F0DE-6FF3-20B68B569CFE}"/>
              </a:ext>
            </a:extLst>
          </p:cNvPr>
          <p:cNvSpPr txBox="1"/>
          <p:nvPr/>
        </p:nvSpPr>
        <p:spPr>
          <a:xfrm>
            <a:off x="4830782" y="1888202"/>
            <a:ext cx="288663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Purple light</a:t>
            </a:r>
          </a:p>
        </p:txBody>
      </p:sp>
      <p:sp>
        <p:nvSpPr>
          <p:cNvPr id="11" name="TextBox 10">
            <a:extLst>
              <a:ext uri="{FF2B5EF4-FFF2-40B4-BE49-F238E27FC236}">
                <a16:creationId xmlns:a16="http://schemas.microsoft.com/office/drawing/2014/main" id="{71F51461-2547-665B-CE15-0479ED00C879}"/>
              </a:ext>
            </a:extLst>
          </p:cNvPr>
          <p:cNvSpPr txBox="1"/>
          <p:nvPr/>
        </p:nvSpPr>
        <p:spPr>
          <a:xfrm>
            <a:off x="9142207" y="1888202"/>
            <a:ext cx="2339788"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Yellow light</a:t>
            </a:r>
          </a:p>
        </p:txBody>
      </p:sp>
    </p:spTree>
    <p:extLst>
      <p:ext uri="{BB962C8B-B14F-4D97-AF65-F5344CB8AC3E}">
        <p14:creationId xmlns:p14="http://schemas.microsoft.com/office/powerpoint/2010/main" val="2724768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56EDC-9C58-F1A3-59A0-BD579DBF9AA8}"/>
              </a:ext>
            </a:extLst>
          </p:cNvPr>
          <p:cNvSpPr>
            <a:spLocks noGrp="1"/>
          </p:cNvSpPr>
          <p:nvPr>
            <p:ph type="title"/>
          </p:nvPr>
        </p:nvSpPr>
        <p:spPr>
          <a:xfrm>
            <a:off x="237837" y="-91180"/>
            <a:ext cx="10515600" cy="1325563"/>
          </a:xfrm>
        </p:spPr>
        <p:txBody>
          <a:bodyPr>
            <a:normAutofit/>
          </a:bodyPr>
          <a:lstStyle/>
          <a:p>
            <a:r>
              <a:rPr lang="en-IN" sz="6000" dirty="0">
                <a:solidFill>
                  <a:srgbClr val="FF0000"/>
                </a:solidFill>
                <a:latin typeface="Times New Roman" panose="02020603050405020304" pitchFamily="18" charset="0"/>
                <a:cs typeface="Times New Roman" panose="02020603050405020304" pitchFamily="18" charset="0"/>
              </a:rPr>
              <a:t>                    Modules</a:t>
            </a:r>
          </a:p>
        </p:txBody>
      </p:sp>
      <p:sp>
        <p:nvSpPr>
          <p:cNvPr id="3" name="Content Placeholder 2">
            <a:extLst>
              <a:ext uri="{FF2B5EF4-FFF2-40B4-BE49-F238E27FC236}">
                <a16:creationId xmlns:a16="http://schemas.microsoft.com/office/drawing/2014/main" id="{8AC844E1-9E2A-5034-B757-4A80732FEF45}"/>
              </a:ext>
            </a:extLst>
          </p:cNvPr>
          <p:cNvSpPr>
            <a:spLocks noGrp="1"/>
          </p:cNvSpPr>
          <p:nvPr>
            <p:ph idx="1"/>
          </p:nvPr>
        </p:nvSpPr>
        <p:spPr>
          <a:xfrm>
            <a:off x="429953" y="1502237"/>
            <a:ext cx="5065684" cy="4492838"/>
          </a:xfrm>
        </p:spPr>
        <p:txBody>
          <a:bodyPr/>
          <a:lstStyle/>
          <a:p>
            <a:pPr marL="0" indent="0" algn="ctr">
              <a:buNone/>
            </a:pPr>
            <a:r>
              <a:rPr lang="en-IN" sz="3000" dirty="0">
                <a:solidFill>
                  <a:srgbClr val="00B0F0"/>
                </a:solidFill>
                <a:latin typeface="Times New Roman" panose="02020603050405020304" pitchFamily="18" charset="0"/>
                <a:cs typeface="Times New Roman" panose="02020603050405020304" pitchFamily="18" charset="0"/>
              </a:rPr>
              <a:t>Module 1 :  </a:t>
            </a:r>
          </a:p>
          <a:p>
            <a:pPr marL="0" indent="0">
              <a:buNone/>
            </a:pPr>
            <a:r>
              <a:rPr lang="en-IN" sz="3000" dirty="0">
                <a:solidFill>
                  <a:srgbClr val="00B0F0"/>
                </a:solidFill>
                <a:latin typeface="Times New Roman" panose="02020603050405020304" pitchFamily="18" charset="0"/>
                <a:cs typeface="Times New Roman" panose="02020603050405020304" pitchFamily="18" charset="0"/>
              </a:rPr>
              <a:t>            Color Correction</a:t>
            </a:r>
          </a:p>
          <a:p>
            <a:pPr>
              <a:lnSpc>
                <a:spcPct val="150000"/>
              </a:lnSpc>
            </a:pPr>
            <a:r>
              <a:rPr lang="en-IN" sz="2400" dirty="0">
                <a:latin typeface="Times New Roman" panose="02020603050405020304" pitchFamily="18" charset="0"/>
                <a:cs typeface="Times New Roman" panose="02020603050405020304" pitchFamily="18" charset="0"/>
              </a:rPr>
              <a:t>U-NET Architecture</a:t>
            </a:r>
          </a:p>
          <a:p>
            <a:pPr>
              <a:lnSpc>
                <a:spcPct val="150000"/>
              </a:lnSpc>
            </a:pPr>
            <a:r>
              <a:rPr lang="en-IN" sz="2400" dirty="0">
                <a:latin typeface="Times New Roman" panose="02020603050405020304" pitchFamily="18" charset="0"/>
                <a:cs typeface="Times New Roman" panose="02020603050405020304" pitchFamily="18" charset="0"/>
              </a:rPr>
              <a:t>Conv 3x3</a:t>
            </a:r>
          </a:p>
          <a:p>
            <a:pPr>
              <a:lnSpc>
                <a:spcPct val="150000"/>
              </a:lnSpc>
            </a:pPr>
            <a:r>
              <a:rPr lang="en-IN" sz="2400" dirty="0">
                <a:latin typeface="Times New Roman" panose="02020603050405020304" pitchFamily="18" charset="0"/>
                <a:cs typeface="Times New Roman" panose="02020603050405020304" pitchFamily="18" charset="0"/>
              </a:rPr>
              <a:t>Batch normal</a:t>
            </a:r>
          </a:p>
          <a:p>
            <a:pPr>
              <a:lnSpc>
                <a:spcPct val="150000"/>
              </a:lnSpc>
            </a:pPr>
            <a:r>
              <a:rPr lang="en-IN" sz="2400" dirty="0">
                <a:latin typeface="Times New Roman" panose="02020603050405020304" pitchFamily="18" charset="0"/>
                <a:cs typeface="Times New Roman" panose="02020603050405020304" pitchFamily="18" charset="0"/>
              </a:rPr>
              <a:t>ReLU Layer </a:t>
            </a:r>
          </a:p>
          <a:p>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1D2BFD9-BB3C-171D-B605-9D4125C0CB24}"/>
              </a:ext>
            </a:extLst>
          </p:cNvPr>
          <p:cNvSpPr txBox="1"/>
          <p:nvPr/>
        </p:nvSpPr>
        <p:spPr>
          <a:xfrm>
            <a:off x="5090427" y="1502237"/>
            <a:ext cx="7508240" cy="5816977"/>
          </a:xfrm>
          <a:prstGeom prst="rect">
            <a:avLst/>
          </a:prstGeom>
          <a:noFill/>
        </p:spPr>
        <p:txBody>
          <a:bodyPr wrap="square" rtlCol="0">
            <a:spAutoFit/>
          </a:bodyPr>
          <a:lstStyle/>
          <a:p>
            <a:pPr algn="ctr"/>
            <a:r>
              <a:rPr lang="en-IN" sz="3000" dirty="0">
                <a:solidFill>
                  <a:srgbClr val="00B0F0"/>
                </a:solidFill>
                <a:latin typeface="Times New Roman" panose="02020603050405020304" pitchFamily="18" charset="0"/>
                <a:cs typeface="Times New Roman" panose="02020603050405020304" pitchFamily="18" charset="0"/>
              </a:rPr>
              <a:t>Module 2  :  </a:t>
            </a:r>
          </a:p>
          <a:p>
            <a:pPr algn="ctr"/>
            <a:r>
              <a:rPr lang="en-IN" sz="3000" dirty="0">
                <a:solidFill>
                  <a:srgbClr val="00B0F0"/>
                </a:solidFill>
                <a:latin typeface="Times New Roman" panose="02020603050405020304" pitchFamily="18" charset="0"/>
                <a:cs typeface="Times New Roman" panose="02020603050405020304" pitchFamily="18" charset="0"/>
              </a:rPr>
              <a:t>Self Supervised Semantic Segmentation</a:t>
            </a:r>
          </a:p>
          <a:p>
            <a:pPr marL="457200" indent="-4572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Conv 1x1</a:t>
            </a:r>
          </a:p>
          <a:p>
            <a:pPr marL="457200" indent="-4572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DW Conv 3x3</a:t>
            </a:r>
          </a:p>
          <a:p>
            <a:pPr marL="457200" indent="-4572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Batch normal</a:t>
            </a:r>
          </a:p>
          <a:p>
            <a:pPr marL="457200" indent="-457200">
              <a:lnSpc>
                <a:spcPct val="150000"/>
              </a:lnSpc>
              <a:buFont typeface="Arial" panose="020B0604020202020204" pitchFamily="34" charset="0"/>
              <a:buChar char="•"/>
            </a:pPr>
            <a:r>
              <a:rPr lang="en-IN" sz="2400" dirty="0" err="1">
                <a:latin typeface="Times New Roman" panose="02020603050405020304" pitchFamily="18" charset="0"/>
                <a:cs typeface="Times New Roman" panose="02020603050405020304" pitchFamily="18" charset="0"/>
              </a:rPr>
              <a:t>ReLU</a:t>
            </a:r>
            <a:r>
              <a:rPr lang="en-IN" sz="2400" dirty="0">
                <a:latin typeface="Times New Roman" panose="02020603050405020304" pitchFamily="18" charset="0"/>
                <a:cs typeface="Times New Roman" panose="02020603050405020304" pitchFamily="18" charset="0"/>
              </a:rPr>
              <a:t> Layer</a:t>
            </a:r>
          </a:p>
          <a:p>
            <a:pPr marL="457200" indent="-457200">
              <a:lnSpc>
                <a:spcPct val="150000"/>
              </a:lnSpc>
              <a:buFont typeface="Arial" panose="020B0604020202020204" pitchFamily="34" charset="0"/>
              <a:buChar char="•"/>
            </a:pPr>
            <a:r>
              <a:rPr lang="en-IN" sz="2400" dirty="0" err="1">
                <a:latin typeface="Times New Roman" panose="02020603050405020304" pitchFamily="18" charset="0"/>
                <a:cs typeface="Times New Roman" panose="02020603050405020304" pitchFamily="18" charset="0"/>
              </a:rPr>
              <a:t>Softmax</a:t>
            </a:r>
            <a:endParaRPr lang="en-IN" sz="2400"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Convolutional CRF</a:t>
            </a:r>
          </a:p>
          <a:p>
            <a:pPr marL="457200" indent="-4572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Argmax</a:t>
            </a:r>
          </a:p>
          <a:p>
            <a:pPr>
              <a:lnSpc>
                <a:spcPct val="150000"/>
              </a:lnSpc>
            </a:pPr>
            <a:endParaRPr lang="en-IN" sz="2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0896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867F8-699E-44E8-FAE4-4178D9F7D521}"/>
              </a:ext>
            </a:extLst>
          </p:cNvPr>
          <p:cNvSpPr>
            <a:spLocks noGrp="1"/>
          </p:cNvSpPr>
          <p:nvPr>
            <p:ph type="title"/>
          </p:nvPr>
        </p:nvSpPr>
        <p:spPr>
          <a:xfrm>
            <a:off x="2605575" y="99779"/>
            <a:ext cx="8379052" cy="409919"/>
          </a:xfrm>
        </p:spPr>
        <p:txBody>
          <a:bodyPr>
            <a:noAutofit/>
          </a:bodyPr>
          <a:lstStyle/>
          <a:p>
            <a:r>
              <a:rPr lang="en-IN" sz="4800" dirty="0">
                <a:solidFill>
                  <a:srgbClr val="00B0F0"/>
                </a:solidFill>
                <a:latin typeface="Times New Roman" panose="02020603050405020304" pitchFamily="18" charset="0"/>
                <a:cs typeface="Times New Roman" panose="02020603050405020304" pitchFamily="18" charset="0"/>
              </a:rPr>
              <a:t> </a:t>
            </a:r>
            <a:r>
              <a:rPr lang="en-IN" dirty="0">
                <a:solidFill>
                  <a:srgbClr val="FF0000"/>
                </a:solidFill>
                <a:latin typeface="Times New Roman" panose="02020603050405020304" pitchFamily="18" charset="0"/>
                <a:cs typeface="Times New Roman" panose="02020603050405020304" pitchFamily="18" charset="0"/>
              </a:rPr>
              <a:t>Architecture Diagram</a:t>
            </a:r>
          </a:p>
        </p:txBody>
      </p:sp>
      <p:sp>
        <p:nvSpPr>
          <p:cNvPr id="3" name="Rectangle 2">
            <a:extLst>
              <a:ext uri="{FF2B5EF4-FFF2-40B4-BE49-F238E27FC236}">
                <a16:creationId xmlns:a16="http://schemas.microsoft.com/office/drawing/2014/main" id="{3FF12A61-A45F-7653-C77D-C43FE44E80F0}"/>
              </a:ext>
            </a:extLst>
          </p:cNvPr>
          <p:cNvSpPr/>
          <p:nvPr/>
        </p:nvSpPr>
        <p:spPr>
          <a:xfrm>
            <a:off x="484115" y="1346919"/>
            <a:ext cx="1335720" cy="4016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Input</a:t>
            </a:r>
          </a:p>
        </p:txBody>
      </p:sp>
      <p:cxnSp>
        <p:nvCxnSpPr>
          <p:cNvPr id="5" name="Straight Arrow Connector 4">
            <a:extLst>
              <a:ext uri="{FF2B5EF4-FFF2-40B4-BE49-F238E27FC236}">
                <a16:creationId xmlns:a16="http://schemas.microsoft.com/office/drawing/2014/main" id="{85FD8FBA-24F0-13F5-5DF8-A03C2CAA88B4}"/>
              </a:ext>
            </a:extLst>
          </p:cNvPr>
          <p:cNvCxnSpPr>
            <a:cxnSpLocks/>
            <a:stCxn id="3" idx="3"/>
          </p:cNvCxnSpPr>
          <p:nvPr/>
        </p:nvCxnSpPr>
        <p:spPr>
          <a:xfrm>
            <a:off x="1819835" y="1547729"/>
            <a:ext cx="8299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35993A3-ADB7-9B2F-E1B1-D4F1FF9F7213}"/>
              </a:ext>
            </a:extLst>
          </p:cNvPr>
          <p:cNvSpPr/>
          <p:nvPr/>
        </p:nvSpPr>
        <p:spPr>
          <a:xfrm>
            <a:off x="2658427" y="1409472"/>
            <a:ext cx="2161169" cy="1351878"/>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a:latin typeface="Times New Roman" panose="02020603050405020304" pitchFamily="18" charset="0"/>
                <a:cs typeface="Times New Roman" panose="02020603050405020304" pitchFamily="18" charset="0"/>
              </a:rPr>
              <a:t>U-NET ARCHITECTURE</a:t>
            </a:r>
          </a:p>
          <a:p>
            <a:pPr algn="ctr"/>
            <a:endParaRPr lang="en-US" sz="11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Conv 3x3</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Batch Normal</a:t>
            </a:r>
          </a:p>
          <a:p>
            <a:pPr marL="285750" indent="-285750">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ReLU</a:t>
            </a:r>
            <a:r>
              <a:rPr lang="en-US" sz="1400" dirty="0">
                <a:latin typeface="Times New Roman" panose="02020603050405020304" pitchFamily="18" charset="0"/>
                <a:cs typeface="Times New Roman" panose="02020603050405020304" pitchFamily="18" charset="0"/>
              </a:rPr>
              <a:t> Layer</a:t>
            </a:r>
          </a:p>
        </p:txBody>
      </p:sp>
      <p:sp>
        <p:nvSpPr>
          <p:cNvPr id="7" name="TextBox 6">
            <a:extLst>
              <a:ext uri="{FF2B5EF4-FFF2-40B4-BE49-F238E27FC236}">
                <a16:creationId xmlns:a16="http://schemas.microsoft.com/office/drawing/2014/main" id="{225C87A8-02E8-17E3-815C-3B8678988793}"/>
              </a:ext>
            </a:extLst>
          </p:cNvPr>
          <p:cNvSpPr txBox="1"/>
          <p:nvPr/>
        </p:nvSpPr>
        <p:spPr>
          <a:xfrm>
            <a:off x="3017275" y="978844"/>
            <a:ext cx="1406154" cy="307777"/>
          </a:xfrm>
          <a:prstGeom prst="rect">
            <a:avLst/>
          </a:prstGeom>
          <a:noFill/>
        </p:spPr>
        <p:txBody>
          <a:bodyPr wrap="non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Color Correction</a:t>
            </a:r>
          </a:p>
        </p:txBody>
      </p:sp>
      <p:cxnSp>
        <p:nvCxnSpPr>
          <p:cNvPr id="12" name="Straight Arrow Connector 11">
            <a:extLst>
              <a:ext uri="{FF2B5EF4-FFF2-40B4-BE49-F238E27FC236}">
                <a16:creationId xmlns:a16="http://schemas.microsoft.com/office/drawing/2014/main" id="{E1A6F1C9-1D8B-EF05-FEDD-3170BED7A0FD}"/>
              </a:ext>
            </a:extLst>
          </p:cNvPr>
          <p:cNvCxnSpPr>
            <a:cxnSpLocks/>
          </p:cNvCxnSpPr>
          <p:nvPr/>
        </p:nvCxnSpPr>
        <p:spPr>
          <a:xfrm>
            <a:off x="4814723" y="1556269"/>
            <a:ext cx="8837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1745B13-338A-7467-B56B-F07A585AF74E}"/>
              </a:ext>
            </a:extLst>
          </p:cNvPr>
          <p:cNvSpPr/>
          <p:nvPr/>
        </p:nvSpPr>
        <p:spPr>
          <a:xfrm>
            <a:off x="5698441" y="1161826"/>
            <a:ext cx="3263153" cy="42582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89E2E1AC-64FD-ED13-9FFF-136BB7F36C96}"/>
              </a:ext>
            </a:extLst>
          </p:cNvPr>
          <p:cNvCxnSpPr>
            <a:cxnSpLocks/>
            <a:endCxn id="16" idx="0"/>
          </p:cNvCxnSpPr>
          <p:nvPr/>
        </p:nvCxnSpPr>
        <p:spPr>
          <a:xfrm>
            <a:off x="3743102" y="2754626"/>
            <a:ext cx="4485" cy="76335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Rectangle 15">
            <a:extLst>
              <a:ext uri="{FF2B5EF4-FFF2-40B4-BE49-F238E27FC236}">
                <a16:creationId xmlns:a16="http://schemas.microsoft.com/office/drawing/2014/main" id="{1095E78A-B1B4-72A9-DEF0-6C6E2F128B0F}"/>
              </a:ext>
            </a:extLst>
          </p:cNvPr>
          <p:cNvSpPr/>
          <p:nvPr/>
        </p:nvSpPr>
        <p:spPr>
          <a:xfrm>
            <a:off x="2822452" y="3517977"/>
            <a:ext cx="1850270" cy="7620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Discriminator D</a:t>
            </a:r>
          </a:p>
        </p:txBody>
      </p:sp>
      <p:sp>
        <p:nvSpPr>
          <p:cNvPr id="17" name="Cylinder 16">
            <a:extLst>
              <a:ext uri="{FF2B5EF4-FFF2-40B4-BE49-F238E27FC236}">
                <a16:creationId xmlns:a16="http://schemas.microsoft.com/office/drawing/2014/main" id="{9C869CEC-DB15-97F6-97DE-808FA2471898}"/>
              </a:ext>
            </a:extLst>
          </p:cNvPr>
          <p:cNvSpPr/>
          <p:nvPr/>
        </p:nvSpPr>
        <p:spPr>
          <a:xfrm>
            <a:off x="601490" y="3239073"/>
            <a:ext cx="935797" cy="1326777"/>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Unlabeled Training Data</a:t>
            </a:r>
          </a:p>
        </p:txBody>
      </p:sp>
      <p:cxnSp>
        <p:nvCxnSpPr>
          <p:cNvPr id="21" name="Straight Connector 20">
            <a:extLst>
              <a:ext uri="{FF2B5EF4-FFF2-40B4-BE49-F238E27FC236}">
                <a16:creationId xmlns:a16="http://schemas.microsoft.com/office/drawing/2014/main" id="{0F47037F-438B-1C96-036C-3BF0C3308646}"/>
              </a:ext>
            </a:extLst>
          </p:cNvPr>
          <p:cNvCxnSpPr>
            <a:cxnSpLocks/>
            <a:stCxn id="17" idx="1"/>
          </p:cNvCxnSpPr>
          <p:nvPr/>
        </p:nvCxnSpPr>
        <p:spPr>
          <a:xfrm flipH="1" flipV="1">
            <a:off x="1069388" y="2486040"/>
            <a:ext cx="1" cy="753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4D7E886-E9F8-C015-E559-CC79C07D0FEB}"/>
              </a:ext>
            </a:extLst>
          </p:cNvPr>
          <p:cNvCxnSpPr/>
          <p:nvPr/>
        </p:nvCxnSpPr>
        <p:spPr>
          <a:xfrm>
            <a:off x="1077989" y="2486040"/>
            <a:ext cx="15718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C7586C2-44F7-854B-91F4-C7DFE1C15D73}"/>
              </a:ext>
            </a:extLst>
          </p:cNvPr>
          <p:cNvCxnSpPr>
            <a:cxnSpLocks/>
          </p:cNvCxnSpPr>
          <p:nvPr/>
        </p:nvCxnSpPr>
        <p:spPr>
          <a:xfrm>
            <a:off x="1537287" y="3726433"/>
            <a:ext cx="12851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31ED93-AD37-0484-CB64-31DC4B543D9E}"/>
              </a:ext>
            </a:extLst>
          </p:cNvPr>
          <p:cNvSpPr txBox="1"/>
          <p:nvPr/>
        </p:nvSpPr>
        <p:spPr>
          <a:xfrm>
            <a:off x="1439921" y="2131342"/>
            <a:ext cx="795539" cy="307777"/>
          </a:xfrm>
          <a:prstGeom prst="rect">
            <a:avLst/>
          </a:prstGeom>
          <a:noFill/>
        </p:spPr>
        <p:txBody>
          <a:bodyPr wrap="non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Training</a:t>
            </a:r>
          </a:p>
        </p:txBody>
      </p:sp>
      <p:sp>
        <p:nvSpPr>
          <p:cNvPr id="29" name="TextBox 28">
            <a:extLst>
              <a:ext uri="{FF2B5EF4-FFF2-40B4-BE49-F238E27FC236}">
                <a16:creationId xmlns:a16="http://schemas.microsoft.com/office/drawing/2014/main" id="{BDC40D31-9409-CD28-B6AE-B14474249851}"/>
              </a:ext>
            </a:extLst>
          </p:cNvPr>
          <p:cNvSpPr txBox="1"/>
          <p:nvPr/>
        </p:nvSpPr>
        <p:spPr>
          <a:xfrm>
            <a:off x="1729149" y="3387262"/>
            <a:ext cx="795539" cy="307777"/>
          </a:xfrm>
          <a:prstGeom prst="rect">
            <a:avLst/>
          </a:prstGeom>
          <a:noFill/>
        </p:spPr>
        <p:txBody>
          <a:bodyPr wrap="non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Training</a:t>
            </a:r>
          </a:p>
        </p:txBody>
      </p:sp>
      <p:sp>
        <p:nvSpPr>
          <p:cNvPr id="30" name="Rectangle 29">
            <a:extLst>
              <a:ext uri="{FF2B5EF4-FFF2-40B4-BE49-F238E27FC236}">
                <a16:creationId xmlns:a16="http://schemas.microsoft.com/office/drawing/2014/main" id="{87238F7C-D4B8-DED7-9481-B73BD7F45A01}"/>
              </a:ext>
            </a:extLst>
          </p:cNvPr>
          <p:cNvSpPr/>
          <p:nvPr/>
        </p:nvSpPr>
        <p:spPr>
          <a:xfrm>
            <a:off x="6347011" y="1247890"/>
            <a:ext cx="2160495" cy="16387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graphicFrame>
        <p:nvGraphicFramePr>
          <p:cNvPr id="34" name="Table 33">
            <a:extLst>
              <a:ext uri="{FF2B5EF4-FFF2-40B4-BE49-F238E27FC236}">
                <a16:creationId xmlns:a16="http://schemas.microsoft.com/office/drawing/2014/main" id="{1C5C9CE3-C440-96CB-1564-EEE3AE3E1898}"/>
              </a:ext>
            </a:extLst>
          </p:cNvPr>
          <p:cNvGraphicFramePr>
            <a:graphicFrameLocks noGrp="1"/>
          </p:cNvGraphicFramePr>
          <p:nvPr>
            <p:extLst>
              <p:ext uri="{D42A27DB-BD31-4B8C-83A1-F6EECF244321}">
                <p14:modId xmlns:p14="http://schemas.microsoft.com/office/powerpoint/2010/main" val="1799092974"/>
              </p:ext>
            </p:extLst>
          </p:nvPr>
        </p:nvGraphicFramePr>
        <p:xfrm>
          <a:off x="6357240" y="1254612"/>
          <a:ext cx="2160495" cy="392651"/>
        </p:xfrm>
        <a:graphic>
          <a:graphicData uri="http://schemas.openxmlformats.org/drawingml/2006/table">
            <a:tbl>
              <a:tblPr/>
              <a:tblGrid>
                <a:gridCol w="2160495">
                  <a:extLst>
                    <a:ext uri="{9D8B030D-6E8A-4147-A177-3AD203B41FA5}">
                      <a16:colId xmlns:a16="http://schemas.microsoft.com/office/drawing/2014/main" val="265023328"/>
                    </a:ext>
                  </a:extLst>
                </a:gridCol>
              </a:tblGrid>
              <a:tr h="392651">
                <a:tc>
                  <a:txBody>
                    <a:bodyPr/>
                    <a:lstStyle/>
                    <a:p>
                      <a:r>
                        <a:rPr lang="en-US" sz="1600" dirty="0">
                          <a:latin typeface="Times New Roman" panose="02020603050405020304" pitchFamily="18" charset="0"/>
                          <a:cs typeface="Times New Roman" panose="02020603050405020304" pitchFamily="18" charset="0"/>
                        </a:rPr>
                        <a:t>Conv 1x1</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170906313"/>
                  </a:ext>
                </a:extLst>
              </a:tr>
            </a:tbl>
          </a:graphicData>
        </a:graphic>
      </p:graphicFrame>
      <p:graphicFrame>
        <p:nvGraphicFramePr>
          <p:cNvPr id="35" name="Table 34">
            <a:extLst>
              <a:ext uri="{FF2B5EF4-FFF2-40B4-BE49-F238E27FC236}">
                <a16:creationId xmlns:a16="http://schemas.microsoft.com/office/drawing/2014/main" id="{344D3FFD-23A2-F358-B2D8-A47987476B5B}"/>
              </a:ext>
            </a:extLst>
          </p:cNvPr>
          <p:cNvGraphicFramePr>
            <a:graphicFrameLocks noGrp="1"/>
          </p:cNvGraphicFramePr>
          <p:nvPr>
            <p:extLst>
              <p:ext uri="{D42A27DB-BD31-4B8C-83A1-F6EECF244321}">
                <p14:modId xmlns:p14="http://schemas.microsoft.com/office/powerpoint/2010/main" val="3096259371"/>
              </p:ext>
            </p:extLst>
          </p:nvPr>
        </p:nvGraphicFramePr>
        <p:xfrm>
          <a:off x="6347012" y="1653985"/>
          <a:ext cx="2154615" cy="457200"/>
        </p:xfrm>
        <a:graphic>
          <a:graphicData uri="http://schemas.openxmlformats.org/drawingml/2006/table">
            <a:tbl>
              <a:tblPr/>
              <a:tblGrid>
                <a:gridCol w="2154615">
                  <a:extLst>
                    <a:ext uri="{9D8B030D-6E8A-4147-A177-3AD203B41FA5}">
                      <a16:colId xmlns:a16="http://schemas.microsoft.com/office/drawing/2014/main" val="3180870717"/>
                    </a:ext>
                  </a:extLst>
                </a:gridCol>
              </a:tblGrid>
              <a:tr h="457200">
                <a:tc>
                  <a:txBody>
                    <a:bodyPr/>
                    <a:lstStyle/>
                    <a:p>
                      <a:r>
                        <a:rPr lang="en-US" sz="1600" dirty="0">
                          <a:latin typeface="Times New Roman" panose="02020603050405020304" pitchFamily="18" charset="0"/>
                          <a:cs typeface="Times New Roman" panose="02020603050405020304" pitchFamily="18" charset="0"/>
                        </a:rPr>
                        <a:t>DW Conv 3x3</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410436364"/>
                  </a:ext>
                </a:extLst>
              </a:tr>
            </a:tbl>
          </a:graphicData>
        </a:graphic>
      </p:graphicFrame>
      <p:graphicFrame>
        <p:nvGraphicFramePr>
          <p:cNvPr id="36" name="Table 35">
            <a:extLst>
              <a:ext uri="{FF2B5EF4-FFF2-40B4-BE49-F238E27FC236}">
                <a16:creationId xmlns:a16="http://schemas.microsoft.com/office/drawing/2014/main" id="{5132BBE4-3034-C53D-5DB1-A7A296F6E1B1}"/>
              </a:ext>
            </a:extLst>
          </p:cNvPr>
          <p:cNvGraphicFramePr>
            <a:graphicFrameLocks noGrp="1"/>
          </p:cNvGraphicFramePr>
          <p:nvPr>
            <p:extLst>
              <p:ext uri="{D42A27DB-BD31-4B8C-83A1-F6EECF244321}">
                <p14:modId xmlns:p14="http://schemas.microsoft.com/office/powerpoint/2010/main" val="853564302"/>
              </p:ext>
            </p:extLst>
          </p:nvPr>
        </p:nvGraphicFramePr>
        <p:xfrm>
          <a:off x="6355976" y="2106706"/>
          <a:ext cx="2151530" cy="350521"/>
        </p:xfrm>
        <a:graphic>
          <a:graphicData uri="http://schemas.openxmlformats.org/drawingml/2006/table">
            <a:tbl>
              <a:tblPr/>
              <a:tblGrid>
                <a:gridCol w="2151530">
                  <a:extLst>
                    <a:ext uri="{9D8B030D-6E8A-4147-A177-3AD203B41FA5}">
                      <a16:colId xmlns:a16="http://schemas.microsoft.com/office/drawing/2014/main" val="303449208"/>
                    </a:ext>
                  </a:extLst>
                </a:gridCol>
              </a:tblGrid>
              <a:tr h="350521">
                <a:tc>
                  <a:txBody>
                    <a:bodyPr/>
                    <a:lstStyle/>
                    <a:p>
                      <a:r>
                        <a:rPr lang="en-US" sz="1600" dirty="0">
                          <a:latin typeface="Times New Roman" panose="02020603050405020304" pitchFamily="18" charset="0"/>
                          <a:cs typeface="Times New Roman" panose="02020603050405020304" pitchFamily="18" charset="0"/>
                        </a:rPr>
                        <a:t>Batch Normal</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3230020965"/>
                  </a:ext>
                </a:extLst>
              </a:tr>
            </a:tbl>
          </a:graphicData>
        </a:graphic>
      </p:graphicFrame>
      <p:graphicFrame>
        <p:nvGraphicFramePr>
          <p:cNvPr id="38" name="Table 37">
            <a:extLst>
              <a:ext uri="{FF2B5EF4-FFF2-40B4-BE49-F238E27FC236}">
                <a16:creationId xmlns:a16="http://schemas.microsoft.com/office/drawing/2014/main" id="{90718745-C10A-6301-86A4-C73F44890610}"/>
              </a:ext>
            </a:extLst>
          </p:cNvPr>
          <p:cNvGraphicFramePr>
            <a:graphicFrameLocks noGrp="1"/>
          </p:cNvGraphicFramePr>
          <p:nvPr>
            <p:extLst>
              <p:ext uri="{D42A27DB-BD31-4B8C-83A1-F6EECF244321}">
                <p14:modId xmlns:p14="http://schemas.microsoft.com/office/powerpoint/2010/main" val="4276238763"/>
              </p:ext>
            </p:extLst>
          </p:nvPr>
        </p:nvGraphicFramePr>
        <p:xfrm>
          <a:off x="6347012" y="2456329"/>
          <a:ext cx="2150264" cy="419545"/>
        </p:xfrm>
        <a:graphic>
          <a:graphicData uri="http://schemas.openxmlformats.org/drawingml/2006/table">
            <a:tbl>
              <a:tblPr/>
              <a:tblGrid>
                <a:gridCol w="2150264">
                  <a:extLst>
                    <a:ext uri="{9D8B030D-6E8A-4147-A177-3AD203B41FA5}">
                      <a16:colId xmlns:a16="http://schemas.microsoft.com/office/drawing/2014/main" val="4262428516"/>
                    </a:ext>
                  </a:extLst>
                </a:gridCol>
              </a:tblGrid>
              <a:tr h="419545">
                <a:tc>
                  <a:txBody>
                    <a:bodyPr/>
                    <a:lstStyle/>
                    <a:p>
                      <a:r>
                        <a:rPr lang="en-US" sz="1600" dirty="0">
                          <a:latin typeface="Times New Roman" panose="02020603050405020304" pitchFamily="18" charset="0"/>
                          <a:cs typeface="Times New Roman" panose="02020603050405020304" pitchFamily="18" charset="0"/>
                        </a:rPr>
                        <a:t>ReLU</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4226369301"/>
                  </a:ext>
                </a:extLst>
              </a:tr>
            </a:tbl>
          </a:graphicData>
        </a:graphic>
      </p:graphicFrame>
      <p:sp>
        <p:nvSpPr>
          <p:cNvPr id="39" name="Flowchart: Process 38">
            <a:extLst>
              <a:ext uri="{FF2B5EF4-FFF2-40B4-BE49-F238E27FC236}">
                <a16:creationId xmlns:a16="http://schemas.microsoft.com/office/drawing/2014/main" id="{9A031017-3688-A3EE-D4F2-B7A9B33CD6C6}"/>
              </a:ext>
            </a:extLst>
          </p:cNvPr>
          <p:cNvSpPr/>
          <p:nvPr/>
        </p:nvSpPr>
        <p:spPr>
          <a:xfrm>
            <a:off x="5881522" y="1274780"/>
            <a:ext cx="326198" cy="1601094"/>
          </a:xfrm>
          <a:prstGeom prst="flowChartProcess">
            <a:avLst/>
          </a:prstGeom>
        </p:spPr>
        <p:style>
          <a:lnRef idx="2">
            <a:schemeClr val="dk1"/>
          </a:lnRef>
          <a:fillRef idx="1">
            <a:schemeClr val="lt1"/>
          </a:fillRef>
          <a:effectRef idx="0">
            <a:schemeClr val="dk1"/>
          </a:effectRef>
          <a:fontRef idx="minor">
            <a:schemeClr val="dk1"/>
          </a:fontRef>
        </p:style>
        <p:txBody>
          <a:bodyPr vert="vert270" rtlCol="0" anchor="ctr"/>
          <a:lstStyle/>
          <a:p>
            <a:pPr algn="ctr"/>
            <a:r>
              <a:rPr lang="en-US" dirty="0">
                <a:latin typeface="Times New Roman" panose="02020603050405020304" pitchFamily="18" charset="0"/>
                <a:cs typeface="Times New Roman" panose="02020603050405020304" pitchFamily="18" charset="0"/>
              </a:rPr>
              <a:t>3 x Repetition</a:t>
            </a:r>
          </a:p>
        </p:txBody>
      </p:sp>
      <p:cxnSp>
        <p:nvCxnSpPr>
          <p:cNvPr id="41" name="Straight Arrow Connector 40">
            <a:extLst>
              <a:ext uri="{FF2B5EF4-FFF2-40B4-BE49-F238E27FC236}">
                <a16:creationId xmlns:a16="http://schemas.microsoft.com/office/drawing/2014/main" id="{4FB6B324-A31A-81AA-0C9C-1831708CD57F}"/>
              </a:ext>
            </a:extLst>
          </p:cNvPr>
          <p:cNvCxnSpPr>
            <a:cxnSpLocks/>
            <a:endCxn id="42" idx="0"/>
          </p:cNvCxnSpPr>
          <p:nvPr/>
        </p:nvCxnSpPr>
        <p:spPr>
          <a:xfrm>
            <a:off x="7220736" y="2875874"/>
            <a:ext cx="0" cy="278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Flowchart: Process 41">
            <a:extLst>
              <a:ext uri="{FF2B5EF4-FFF2-40B4-BE49-F238E27FC236}">
                <a16:creationId xmlns:a16="http://schemas.microsoft.com/office/drawing/2014/main" id="{8AF3DD84-9009-0C4C-E821-A0108D76C5E6}"/>
              </a:ext>
            </a:extLst>
          </p:cNvPr>
          <p:cNvSpPr/>
          <p:nvPr/>
        </p:nvSpPr>
        <p:spPr>
          <a:xfrm>
            <a:off x="6418396" y="3154233"/>
            <a:ext cx="1604680" cy="38368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latin typeface="Times New Roman" panose="02020603050405020304" pitchFamily="18" charset="0"/>
                <a:cs typeface="Times New Roman" panose="02020603050405020304" pitchFamily="18" charset="0"/>
              </a:rPr>
              <a:t>Softmax</a:t>
            </a:r>
            <a:endParaRPr lang="en-US"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850B7A53-669E-D799-D0D7-65F86A3C310D}"/>
              </a:ext>
            </a:extLst>
          </p:cNvPr>
          <p:cNvSpPr txBox="1"/>
          <p:nvPr/>
        </p:nvSpPr>
        <p:spPr>
          <a:xfrm>
            <a:off x="5844541" y="788447"/>
            <a:ext cx="3004349" cy="307777"/>
          </a:xfrm>
          <a:prstGeom prst="rect">
            <a:avLst/>
          </a:prstGeom>
          <a:noFill/>
        </p:spPr>
        <p:txBody>
          <a:bodyPr wrap="non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Self supervised Semantic segmentation</a:t>
            </a:r>
          </a:p>
        </p:txBody>
      </p:sp>
      <p:cxnSp>
        <p:nvCxnSpPr>
          <p:cNvPr id="46" name="Straight Arrow Connector 45">
            <a:extLst>
              <a:ext uri="{FF2B5EF4-FFF2-40B4-BE49-F238E27FC236}">
                <a16:creationId xmlns:a16="http://schemas.microsoft.com/office/drawing/2014/main" id="{C1D3557E-3554-534F-C626-7418D78E3A75}"/>
              </a:ext>
            </a:extLst>
          </p:cNvPr>
          <p:cNvCxnSpPr>
            <a:cxnSpLocks/>
            <a:endCxn id="47" idx="0"/>
          </p:cNvCxnSpPr>
          <p:nvPr/>
        </p:nvCxnSpPr>
        <p:spPr>
          <a:xfrm>
            <a:off x="7215919" y="3537919"/>
            <a:ext cx="4817" cy="299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Flowchart: Process 46">
            <a:extLst>
              <a:ext uri="{FF2B5EF4-FFF2-40B4-BE49-F238E27FC236}">
                <a16:creationId xmlns:a16="http://schemas.microsoft.com/office/drawing/2014/main" id="{59BF11C0-3214-32BF-32D9-80F65C5B8089}"/>
              </a:ext>
            </a:extLst>
          </p:cNvPr>
          <p:cNvSpPr/>
          <p:nvPr/>
        </p:nvSpPr>
        <p:spPr>
          <a:xfrm>
            <a:off x="6418396" y="3837343"/>
            <a:ext cx="1604680" cy="38368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Convolutional CRF</a:t>
            </a:r>
          </a:p>
        </p:txBody>
      </p:sp>
      <p:cxnSp>
        <p:nvCxnSpPr>
          <p:cNvPr id="51" name="Straight Arrow Connector 50">
            <a:extLst>
              <a:ext uri="{FF2B5EF4-FFF2-40B4-BE49-F238E27FC236}">
                <a16:creationId xmlns:a16="http://schemas.microsoft.com/office/drawing/2014/main" id="{3E21D7FA-916E-68C5-D76C-61CA21246D7F}"/>
              </a:ext>
            </a:extLst>
          </p:cNvPr>
          <p:cNvCxnSpPr>
            <a:cxnSpLocks/>
            <a:endCxn id="52" idx="0"/>
          </p:cNvCxnSpPr>
          <p:nvPr/>
        </p:nvCxnSpPr>
        <p:spPr>
          <a:xfrm>
            <a:off x="7215919" y="4221029"/>
            <a:ext cx="0" cy="299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Flowchart: Process 51">
            <a:extLst>
              <a:ext uri="{FF2B5EF4-FFF2-40B4-BE49-F238E27FC236}">
                <a16:creationId xmlns:a16="http://schemas.microsoft.com/office/drawing/2014/main" id="{EA6A1D53-C0AC-48DF-2C97-B2883D4E8493}"/>
              </a:ext>
            </a:extLst>
          </p:cNvPr>
          <p:cNvSpPr/>
          <p:nvPr/>
        </p:nvSpPr>
        <p:spPr>
          <a:xfrm>
            <a:off x="6413579" y="4520453"/>
            <a:ext cx="1604680" cy="38368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Argmax</a:t>
            </a:r>
          </a:p>
        </p:txBody>
      </p:sp>
      <p:cxnSp>
        <p:nvCxnSpPr>
          <p:cNvPr id="56" name="Straight Connector 55">
            <a:extLst>
              <a:ext uri="{FF2B5EF4-FFF2-40B4-BE49-F238E27FC236}">
                <a16:creationId xmlns:a16="http://schemas.microsoft.com/office/drawing/2014/main" id="{93D21584-B174-94B1-7E5A-831FA3676978}"/>
              </a:ext>
            </a:extLst>
          </p:cNvPr>
          <p:cNvCxnSpPr/>
          <p:nvPr/>
        </p:nvCxnSpPr>
        <p:spPr>
          <a:xfrm>
            <a:off x="8961594" y="4423631"/>
            <a:ext cx="9771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9DFF401-0BC0-726F-20C8-A43DC1B0B97F}"/>
              </a:ext>
            </a:extLst>
          </p:cNvPr>
          <p:cNvCxnSpPr/>
          <p:nvPr/>
        </p:nvCxnSpPr>
        <p:spPr>
          <a:xfrm>
            <a:off x="9938747" y="4423631"/>
            <a:ext cx="0" cy="495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Flowchart: Process 58">
            <a:extLst>
              <a:ext uri="{FF2B5EF4-FFF2-40B4-BE49-F238E27FC236}">
                <a16:creationId xmlns:a16="http://schemas.microsoft.com/office/drawing/2014/main" id="{5087310E-A75F-8BAB-72C7-BE9C0F98076A}"/>
              </a:ext>
            </a:extLst>
          </p:cNvPr>
          <p:cNvSpPr/>
          <p:nvPr/>
        </p:nvSpPr>
        <p:spPr>
          <a:xfrm>
            <a:off x="9280430" y="4926245"/>
            <a:ext cx="1438476" cy="49529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Cross Entropy Loss</a:t>
            </a:r>
          </a:p>
        </p:txBody>
      </p:sp>
      <p:sp>
        <p:nvSpPr>
          <p:cNvPr id="60" name="TextBox 59">
            <a:extLst>
              <a:ext uri="{FF2B5EF4-FFF2-40B4-BE49-F238E27FC236}">
                <a16:creationId xmlns:a16="http://schemas.microsoft.com/office/drawing/2014/main" id="{8D2C24AD-DD25-F93F-D996-CD028FF450F9}"/>
              </a:ext>
            </a:extLst>
          </p:cNvPr>
          <p:cNvSpPr txBox="1"/>
          <p:nvPr/>
        </p:nvSpPr>
        <p:spPr>
          <a:xfrm>
            <a:off x="8961594" y="4108531"/>
            <a:ext cx="1228221" cy="307777"/>
          </a:xfrm>
          <a:prstGeom prst="rect">
            <a:avLst/>
          </a:prstGeom>
          <a:noFill/>
        </p:spPr>
        <p:txBody>
          <a:bodyPr wrap="non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Pseudo Labels</a:t>
            </a:r>
          </a:p>
        </p:txBody>
      </p:sp>
      <p:cxnSp>
        <p:nvCxnSpPr>
          <p:cNvPr id="62" name="Straight Arrow Connector 61">
            <a:extLst>
              <a:ext uri="{FF2B5EF4-FFF2-40B4-BE49-F238E27FC236}">
                <a16:creationId xmlns:a16="http://schemas.microsoft.com/office/drawing/2014/main" id="{80D9431F-3BE3-EA18-F34E-538EE90B5BB9}"/>
              </a:ext>
            </a:extLst>
          </p:cNvPr>
          <p:cNvCxnSpPr>
            <a:cxnSpLocks/>
          </p:cNvCxnSpPr>
          <p:nvPr/>
        </p:nvCxnSpPr>
        <p:spPr>
          <a:xfrm flipH="1">
            <a:off x="7360916" y="5410537"/>
            <a:ext cx="1" cy="495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BC1B7933-9402-973D-DCA3-701146D6F72E}"/>
              </a:ext>
            </a:extLst>
          </p:cNvPr>
          <p:cNvSpPr/>
          <p:nvPr/>
        </p:nvSpPr>
        <p:spPr>
          <a:xfrm>
            <a:off x="6355976" y="5929264"/>
            <a:ext cx="2013208" cy="5771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Average colors</a:t>
            </a:r>
          </a:p>
        </p:txBody>
      </p:sp>
      <p:sp>
        <p:nvSpPr>
          <p:cNvPr id="65" name="TextBox 64">
            <a:extLst>
              <a:ext uri="{FF2B5EF4-FFF2-40B4-BE49-F238E27FC236}">
                <a16:creationId xmlns:a16="http://schemas.microsoft.com/office/drawing/2014/main" id="{CCD8849F-B9F7-0267-8F30-678894C06537}"/>
              </a:ext>
            </a:extLst>
          </p:cNvPr>
          <p:cNvSpPr txBox="1"/>
          <p:nvPr/>
        </p:nvSpPr>
        <p:spPr>
          <a:xfrm>
            <a:off x="5834236" y="5481540"/>
            <a:ext cx="1377300" cy="307777"/>
          </a:xfrm>
          <a:prstGeom prst="rect">
            <a:avLst/>
          </a:prstGeom>
          <a:noFill/>
        </p:spPr>
        <p:txBody>
          <a:bodyPr wrap="non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Semantic Labels</a:t>
            </a:r>
          </a:p>
        </p:txBody>
      </p:sp>
      <p:cxnSp>
        <p:nvCxnSpPr>
          <p:cNvPr id="66" name="Straight Arrow Connector 65">
            <a:extLst>
              <a:ext uri="{FF2B5EF4-FFF2-40B4-BE49-F238E27FC236}">
                <a16:creationId xmlns:a16="http://schemas.microsoft.com/office/drawing/2014/main" id="{C8D3B2CC-383E-5546-79D9-1A8306F22A86}"/>
              </a:ext>
            </a:extLst>
          </p:cNvPr>
          <p:cNvCxnSpPr>
            <a:cxnSpLocks/>
            <a:stCxn id="63" idx="1"/>
          </p:cNvCxnSpPr>
          <p:nvPr/>
        </p:nvCxnSpPr>
        <p:spPr>
          <a:xfrm flipH="1">
            <a:off x="5333106" y="6217824"/>
            <a:ext cx="1022870" cy="10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8D223D68-0BB4-C5DF-5230-4E3CCA5CFD2A}"/>
              </a:ext>
            </a:extLst>
          </p:cNvPr>
          <p:cNvSpPr/>
          <p:nvPr/>
        </p:nvSpPr>
        <p:spPr>
          <a:xfrm>
            <a:off x="3307996" y="5950550"/>
            <a:ext cx="2013208" cy="5771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Color Based thresholding</a:t>
            </a:r>
          </a:p>
        </p:txBody>
      </p:sp>
      <p:cxnSp>
        <p:nvCxnSpPr>
          <p:cNvPr id="70" name="Straight Arrow Connector 69">
            <a:extLst>
              <a:ext uri="{FF2B5EF4-FFF2-40B4-BE49-F238E27FC236}">
                <a16:creationId xmlns:a16="http://schemas.microsoft.com/office/drawing/2014/main" id="{02EF33F9-C153-6C0E-44CE-B1D2B38D7E86}"/>
              </a:ext>
            </a:extLst>
          </p:cNvPr>
          <p:cNvCxnSpPr>
            <a:cxnSpLocks/>
            <a:endCxn id="71" idx="3"/>
          </p:cNvCxnSpPr>
          <p:nvPr/>
        </p:nvCxnSpPr>
        <p:spPr>
          <a:xfrm flipH="1" flipV="1">
            <a:off x="1890105" y="6189655"/>
            <a:ext cx="1430941" cy="19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B04E373-1311-50A8-FE8B-F489BA5384EC}"/>
              </a:ext>
            </a:extLst>
          </p:cNvPr>
          <p:cNvSpPr/>
          <p:nvPr/>
        </p:nvSpPr>
        <p:spPr>
          <a:xfrm>
            <a:off x="497165" y="5942010"/>
            <a:ext cx="1392940" cy="4952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Output</a:t>
            </a:r>
          </a:p>
        </p:txBody>
      </p:sp>
    </p:spTree>
    <p:extLst>
      <p:ext uri="{BB962C8B-B14F-4D97-AF65-F5344CB8AC3E}">
        <p14:creationId xmlns:p14="http://schemas.microsoft.com/office/powerpoint/2010/main" val="1466774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97F1D-A4D0-C958-0672-DF5A59736537}"/>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8D644C1E-C173-AC9B-D777-5C02CF009046}"/>
              </a:ext>
            </a:extLst>
          </p:cNvPr>
          <p:cNvPicPr>
            <a:picLocks noChangeAspect="1"/>
          </p:cNvPicPr>
          <p:nvPr/>
        </p:nvPicPr>
        <p:blipFill rotWithShape="1">
          <a:blip r:embed="rId2">
            <a:extLst>
              <a:ext uri="{28A0092B-C50C-407E-A947-70E740481C1C}">
                <a14:useLocalDpi xmlns:a14="http://schemas.microsoft.com/office/drawing/2010/main" val="0"/>
              </a:ext>
            </a:extLst>
          </a:blip>
          <a:srcRect l="31465" t="21887" r="32427" b="29281"/>
          <a:stretch/>
        </p:blipFill>
        <p:spPr>
          <a:xfrm>
            <a:off x="466165" y="242047"/>
            <a:ext cx="11207060" cy="6445624"/>
          </a:xfrm>
          <a:prstGeom prst="rect">
            <a:avLst/>
          </a:prstGeom>
        </p:spPr>
      </p:pic>
    </p:spTree>
    <p:extLst>
      <p:ext uri="{BB962C8B-B14F-4D97-AF65-F5344CB8AC3E}">
        <p14:creationId xmlns:p14="http://schemas.microsoft.com/office/powerpoint/2010/main" val="3038106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951D2-D6AE-DBB7-54BD-17F3DF3AC863}"/>
              </a:ext>
            </a:extLst>
          </p:cNvPr>
          <p:cNvSpPr>
            <a:spLocks noGrp="1"/>
          </p:cNvSpPr>
          <p:nvPr>
            <p:ph type="title"/>
          </p:nvPr>
        </p:nvSpPr>
        <p:spPr>
          <a:xfrm>
            <a:off x="838199" y="23381"/>
            <a:ext cx="10515600" cy="1325563"/>
          </a:xfrm>
        </p:spPr>
        <p:txBody>
          <a:bodyPr/>
          <a:lstStyle/>
          <a:p>
            <a:r>
              <a:rPr lang="en-IN" dirty="0">
                <a:solidFill>
                  <a:srgbClr val="FF0000"/>
                </a:solidFill>
                <a:latin typeface="Times New Roman" panose="02020603050405020304" pitchFamily="18" charset="0"/>
                <a:cs typeface="Times New Roman" panose="02020603050405020304" pitchFamily="18" charset="0"/>
              </a:rPr>
              <a:t>TIMELINE</a:t>
            </a:r>
          </a:p>
        </p:txBody>
      </p:sp>
      <p:sp>
        <p:nvSpPr>
          <p:cNvPr id="3" name="Content Placeholder 2">
            <a:extLst>
              <a:ext uri="{FF2B5EF4-FFF2-40B4-BE49-F238E27FC236}">
                <a16:creationId xmlns:a16="http://schemas.microsoft.com/office/drawing/2014/main" id="{8B1B4FF5-9E58-32C0-9035-09C24B312A4F}"/>
              </a:ext>
            </a:extLst>
          </p:cNvPr>
          <p:cNvSpPr>
            <a:spLocks noGrp="1"/>
          </p:cNvSpPr>
          <p:nvPr>
            <p:ph idx="1"/>
          </p:nvPr>
        </p:nvSpPr>
        <p:spPr>
          <a:xfrm>
            <a:off x="838199" y="1541929"/>
            <a:ext cx="10914529" cy="4950945"/>
          </a:xfrm>
        </p:spPr>
        <p:txBody>
          <a:bodyPr>
            <a:normAutofit/>
          </a:bodyPr>
          <a:lstStyle/>
          <a:p>
            <a:pPr marL="0" indent="0">
              <a:lnSpc>
                <a:spcPct val="150000"/>
              </a:lnSpc>
              <a:buNone/>
            </a:pPr>
            <a:r>
              <a:rPr lang="en-IN" dirty="0">
                <a:latin typeface="Times New Roman" panose="02020603050405020304" pitchFamily="18" charset="0"/>
                <a:cs typeface="Times New Roman" panose="02020603050405020304" pitchFamily="18" charset="0"/>
              </a:rPr>
              <a:t>Project selection and Abstract submission:  </a:t>
            </a:r>
            <a:r>
              <a:rPr lang="en-IN" dirty="0">
                <a:solidFill>
                  <a:srgbClr val="00B0F0"/>
                </a:solidFill>
                <a:latin typeface="Times New Roman" panose="02020603050405020304" pitchFamily="18" charset="0"/>
                <a:cs typeface="Times New Roman" panose="02020603050405020304" pitchFamily="18" charset="0"/>
              </a:rPr>
              <a:t>Jan 30 </a:t>
            </a:r>
          </a:p>
          <a:p>
            <a:pPr marL="0" indent="0">
              <a:lnSpc>
                <a:spcPct val="150000"/>
              </a:lnSpc>
              <a:buNone/>
            </a:pPr>
            <a:r>
              <a:rPr lang="en-IN" b="1" dirty="0">
                <a:latin typeface="Times New Roman" panose="02020603050405020304" pitchFamily="18" charset="0"/>
                <a:cs typeface="Times New Roman" panose="02020603050405020304" pitchFamily="18" charset="0"/>
              </a:rPr>
              <a:t>Module1</a:t>
            </a:r>
            <a:r>
              <a:rPr lang="en-IN" dirty="0">
                <a:latin typeface="Times New Roman" panose="02020603050405020304" pitchFamily="18" charset="0"/>
                <a:cs typeface="Times New Roman" panose="02020603050405020304" pitchFamily="18" charset="0"/>
              </a:rPr>
              <a:t>:	</a:t>
            </a:r>
            <a:r>
              <a:rPr lang="en-IN" dirty="0">
                <a:solidFill>
                  <a:srgbClr val="00B0F0"/>
                </a:solidFill>
                <a:latin typeface="Times New Roman" panose="02020603050405020304" pitchFamily="18" charset="0"/>
                <a:cs typeface="Times New Roman" panose="02020603050405020304" pitchFamily="18" charset="0"/>
              </a:rPr>
              <a:t>Feb 1 </a:t>
            </a:r>
            <a:r>
              <a:rPr lang="en-IN" dirty="0">
                <a:latin typeface="Times New Roman" panose="02020603050405020304" pitchFamily="18" charset="0"/>
                <a:cs typeface="Times New Roman" panose="02020603050405020304" pitchFamily="18" charset="0"/>
              </a:rPr>
              <a:t>to </a:t>
            </a:r>
            <a:r>
              <a:rPr lang="en-IN" dirty="0">
                <a:solidFill>
                  <a:srgbClr val="00B0F0"/>
                </a:solidFill>
                <a:latin typeface="Times New Roman" panose="02020603050405020304" pitchFamily="18" charset="0"/>
                <a:cs typeface="Times New Roman" panose="02020603050405020304" pitchFamily="18" charset="0"/>
              </a:rPr>
              <a:t>Mar 11</a:t>
            </a:r>
          </a:p>
          <a:p>
            <a:pPr>
              <a:lnSpc>
                <a:spcPct val="150000"/>
              </a:lnSpc>
            </a:pPr>
            <a:r>
              <a:rPr lang="en-IN" sz="2400" dirty="0">
                <a:latin typeface="Times New Roman" panose="02020603050405020304" pitchFamily="18" charset="0"/>
                <a:cs typeface="Times New Roman" panose="02020603050405020304" pitchFamily="18" charset="0"/>
              </a:rPr>
              <a:t>Understanding of project and downloading the test data: </a:t>
            </a:r>
            <a:r>
              <a:rPr lang="en-IN" sz="2400" dirty="0">
                <a:solidFill>
                  <a:srgbClr val="00B0F0"/>
                </a:solidFill>
                <a:latin typeface="Times New Roman" panose="02020603050405020304" pitchFamily="18" charset="0"/>
                <a:cs typeface="Times New Roman" panose="02020603050405020304" pitchFamily="18" charset="0"/>
              </a:rPr>
              <a:t>1/2/24 – 4/2/24</a:t>
            </a:r>
          </a:p>
          <a:p>
            <a:pPr>
              <a:lnSpc>
                <a:spcPct val="150000"/>
              </a:lnSpc>
            </a:pPr>
            <a:r>
              <a:rPr lang="en-IN" sz="2400" dirty="0">
                <a:latin typeface="Times New Roman" panose="02020603050405020304" pitchFamily="18" charset="0"/>
                <a:cs typeface="Times New Roman" panose="02020603050405020304" pitchFamily="18" charset="0"/>
              </a:rPr>
              <a:t>Presentation of base paper is made : </a:t>
            </a:r>
            <a:r>
              <a:rPr lang="en-IN" sz="2400" dirty="0">
                <a:solidFill>
                  <a:srgbClr val="00B0F0"/>
                </a:solidFill>
                <a:latin typeface="Times New Roman" panose="02020603050405020304" pitchFamily="18" charset="0"/>
                <a:cs typeface="Times New Roman" panose="02020603050405020304" pitchFamily="18" charset="0"/>
              </a:rPr>
              <a:t>13/2/24 – 15/2/24</a:t>
            </a:r>
          </a:p>
          <a:p>
            <a:pPr>
              <a:lnSpc>
                <a:spcPct val="150000"/>
              </a:lnSpc>
            </a:pPr>
            <a:r>
              <a:rPr lang="en-IN" sz="2400" dirty="0" err="1">
                <a:latin typeface="Times New Roman" panose="02020603050405020304" pitchFamily="18" charset="0"/>
                <a:cs typeface="Times New Roman" panose="02020603050405020304" pitchFamily="18" charset="0"/>
              </a:rPr>
              <a:t>Color</a:t>
            </a:r>
            <a:r>
              <a:rPr lang="en-IN" sz="2400" dirty="0">
                <a:latin typeface="Times New Roman" panose="02020603050405020304" pitchFamily="18" charset="0"/>
                <a:cs typeface="Times New Roman" panose="02020603050405020304" pitchFamily="18" charset="0"/>
              </a:rPr>
              <a:t> correction  for testing images :   </a:t>
            </a:r>
            <a:r>
              <a:rPr lang="en-IN" sz="2400" dirty="0">
                <a:solidFill>
                  <a:srgbClr val="00B0F0"/>
                </a:solidFill>
                <a:latin typeface="Times New Roman" panose="02020603050405020304" pitchFamily="18" charset="0"/>
                <a:cs typeface="Times New Roman" panose="02020603050405020304" pitchFamily="18" charset="0"/>
              </a:rPr>
              <a:t>25/2/24-27/2/24</a:t>
            </a:r>
          </a:p>
          <a:p>
            <a:pPr>
              <a:lnSpc>
                <a:spcPct val="150000"/>
              </a:lnSpc>
            </a:pPr>
            <a:r>
              <a:rPr lang="en-IN" sz="2400" dirty="0">
                <a:latin typeface="Times New Roman" panose="02020603050405020304" pitchFamily="18" charset="0"/>
                <a:cs typeface="Times New Roman" panose="02020603050405020304" pitchFamily="18" charset="0"/>
              </a:rPr>
              <a:t>Generator training and discriminator training :  </a:t>
            </a:r>
            <a:r>
              <a:rPr lang="en-IN" sz="2400" dirty="0">
                <a:solidFill>
                  <a:srgbClr val="00B0F0"/>
                </a:solidFill>
                <a:latin typeface="Times New Roman" panose="02020603050405020304" pitchFamily="18" charset="0"/>
                <a:cs typeface="Times New Roman" panose="02020603050405020304" pitchFamily="18" charset="0"/>
              </a:rPr>
              <a:t>1/3/24 – 8/3/24</a:t>
            </a:r>
          </a:p>
          <a:p>
            <a:pPr>
              <a:lnSpc>
                <a:spcPct val="150000"/>
              </a:lnSpc>
            </a:pPr>
            <a:r>
              <a:rPr lang="en-IN" sz="2400" dirty="0">
                <a:latin typeface="Times New Roman" panose="02020603050405020304" pitchFamily="18" charset="0"/>
                <a:cs typeface="Times New Roman" panose="02020603050405020304" pitchFamily="18" charset="0"/>
              </a:rPr>
              <a:t>Accuracy measures :  </a:t>
            </a:r>
            <a:r>
              <a:rPr lang="en-IN" sz="2400" dirty="0">
                <a:solidFill>
                  <a:srgbClr val="00B0F0"/>
                </a:solidFill>
                <a:latin typeface="Times New Roman" panose="02020603050405020304" pitchFamily="18" charset="0"/>
                <a:cs typeface="Times New Roman" panose="02020603050405020304" pitchFamily="18" charset="0"/>
              </a:rPr>
              <a:t>9/3/24- 11/3/24</a:t>
            </a:r>
          </a:p>
          <a:p>
            <a:pPr marL="0" indent="0">
              <a:lnSpc>
                <a:spcPct val="150000"/>
              </a:lnSpc>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8127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951D2-D6AE-DBB7-54BD-17F3DF3AC863}"/>
              </a:ext>
            </a:extLst>
          </p:cNvPr>
          <p:cNvSpPr>
            <a:spLocks noGrp="1"/>
          </p:cNvSpPr>
          <p:nvPr>
            <p:ph type="title"/>
          </p:nvPr>
        </p:nvSpPr>
        <p:spPr>
          <a:xfrm>
            <a:off x="727363" y="14144"/>
            <a:ext cx="10515600" cy="1325563"/>
          </a:xfrm>
        </p:spPr>
        <p:txBody>
          <a:bodyPr/>
          <a:lstStyle/>
          <a:p>
            <a:r>
              <a:rPr lang="en-IN" dirty="0">
                <a:solidFill>
                  <a:srgbClr val="FF0000"/>
                </a:solidFill>
                <a:latin typeface="Times New Roman" panose="02020603050405020304" pitchFamily="18" charset="0"/>
                <a:cs typeface="Times New Roman" panose="02020603050405020304" pitchFamily="18" charset="0"/>
              </a:rPr>
              <a:t>TIMELINE</a:t>
            </a:r>
          </a:p>
        </p:txBody>
      </p:sp>
      <p:sp>
        <p:nvSpPr>
          <p:cNvPr id="3" name="Content Placeholder 2">
            <a:extLst>
              <a:ext uri="{FF2B5EF4-FFF2-40B4-BE49-F238E27FC236}">
                <a16:creationId xmlns:a16="http://schemas.microsoft.com/office/drawing/2014/main" id="{8B1B4FF5-9E58-32C0-9035-09C24B312A4F}"/>
              </a:ext>
            </a:extLst>
          </p:cNvPr>
          <p:cNvSpPr>
            <a:spLocks noGrp="1"/>
          </p:cNvSpPr>
          <p:nvPr>
            <p:ph idx="1"/>
          </p:nvPr>
        </p:nvSpPr>
        <p:spPr>
          <a:xfrm>
            <a:off x="801254" y="1339707"/>
            <a:ext cx="10914529" cy="4950945"/>
          </a:xfrm>
        </p:spPr>
        <p:txBody>
          <a:bodyPr>
            <a:normAutofit fontScale="77500" lnSpcReduction="20000"/>
          </a:bodyPr>
          <a:lstStyle/>
          <a:p>
            <a:pPr marL="0" indent="0">
              <a:lnSpc>
                <a:spcPct val="150000"/>
              </a:lnSpc>
              <a:buNone/>
            </a:pPr>
            <a:r>
              <a:rPr lang="en-IN" sz="3100" b="1" dirty="0">
                <a:latin typeface="Times New Roman" panose="02020603050405020304" pitchFamily="18" charset="0"/>
                <a:cs typeface="Times New Roman" panose="02020603050405020304" pitchFamily="18" charset="0"/>
              </a:rPr>
              <a:t>Module2</a:t>
            </a:r>
            <a:r>
              <a:rPr lang="en-IN" sz="3100" dirty="0">
                <a:latin typeface="Times New Roman" panose="02020603050405020304" pitchFamily="18" charset="0"/>
                <a:cs typeface="Times New Roman" panose="02020603050405020304" pitchFamily="18" charset="0"/>
              </a:rPr>
              <a:t> :   </a:t>
            </a:r>
            <a:r>
              <a:rPr lang="en-IN" sz="3100" dirty="0">
                <a:solidFill>
                  <a:srgbClr val="00B0F0"/>
                </a:solidFill>
                <a:latin typeface="Times New Roman" panose="02020603050405020304" pitchFamily="18" charset="0"/>
                <a:cs typeface="Times New Roman" panose="02020603050405020304" pitchFamily="18" charset="0"/>
              </a:rPr>
              <a:t>Within Review 2</a:t>
            </a:r>
          </a:p>
          <a:p>
            <a:pPr marL="0" indent="0">
              <a:lnSpc>
                <a:spcPct val="150000"/>
              </a:lnSpc>
              <a:buNone/>
            </a:pPr>
            <a:r>
              <a:rPr lang="en-IN" sz="3100" dirty="0">
                <a:latin typeface="Times New Roman" panose="02020603050405020304" pitchFamily="18" charset="0"/>
                <a:cs typeface="Times New Roman" panose="02020603050405020304" pitchFamily="18" charset="0"/>
              </a:rPr>
              <a:t>a*b* channels are given as input to module 2 to perform below mentioned operations:</a:t>
            </a:r>
          </a:p>
          <a:p>
            <a:pPr marL="0" indent="0">
              <a:lnSpc>
                <a:spcPct val="120000"/>
              </a:lnSpc>
              <a:buNone/>
            </a:pPr>
            <a:r>
              <a:rPr lang="en-IN" sz="3100" dirty="0">
                <a:latin typeface="Times New Roman" panose="02020603050405020304" pitchFamily="18" charset="0"/>
                <a:cs typeface="Times New Roman" panose="02020603050405020304" pitchFamily="18" charset="0"/>
              </a:rPr>
              <a:t>Self Supervised Semantic Segmentation</a:t>
            </a:r>
          </a:p>
          <a:p>
            <a:pPr marL="457200" indent="-457200">
              <a:lnSpc>
                <a:spcPct val="12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Conv 1x1</a:t>
            </a:r>
          </a:p>
          <a:p>
            <a:pPr marL="457200" indent="-457200">
              <a:lnSpc>
                <a:spcPct val="12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DW Conv 3x3</a:t>
            </a:r>
          </a:p>
          <a:p>
            <a:pPr marL="457200" indent="-457200">
              <a:lnSpc>
                <a:spcPct val="12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Batch normal</a:t>
            </a:r>
          </a:p>
          <a:p>
            <a:pPr marL="457200" indent="-457200">
              <a:lnSpc>
                <a:spcPct val="12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ReLU Layer</a:t>
            </a:r>
          </a:p>
          <a:p>
            <a:pPr marL="457200" indent="-457200">
              <a:lnSpc>
                <a:spcPct val="12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Softmax</a:t>
            </a:r>
          </a:p>
          <a:p>
            <a:pPr marL="457200" indent="-457200">
              <a:lnSpc>
                <a:spcPct val="12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Argmax</a:t>
            </a:r>
          </a:p>
          <a:p>
            <a:pPr>
              <a:lnSpc>
                <a:spcPct val="15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8403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B8554-B3F1-09C0-7416-5EF82152EC9A}"/>
              </a:ext>
            </a:extLst>
          </p:cNvPr>
          <p:cNvSpPr>
            <a:spLocks noGrp="1"/>
          </p:cNvSpPr>
          <p:nvPr>
            <p:ph type="title"/>
          </p:nvPr>
        </p:nvSpPr>
        <p:spPr>
          <a:xfrm>
            <a:off x="403412" y="89648"/>
            <a:ext cx="10950388" cy="1039906"/>
          </a:xfrm>
        </p:spPr>
        <p:txBody>
          <a:bodyPr>
            <a:normAutofit/>
          </a:bodyPr>
          <a:lstStyle/>
          <a:p>
            <a:r>
              <a:rPr lang="en-US" sz="6000" dirty="0">
                <a:solidFill>
                  <a:srgbClr val="FF0000"/>
                </a:solidFill>
                <a:latin typeface="Times New Roman" panose="02020603050405020304" pitchFamily="18" charset="0"/>
                <a:cs typeface="Times New Roman" panose="02020603050405020304" pitchFamily="18" charset="0"/>
              </a:rPr>
              <a:t>                    Agenda</a:t>
            </a:r>
            <a:endParaRPr lang="en-IN" sz="60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E5EDC9-5D1E-5962-A14D-42734B4543EC}"/>
              </a:ext>
            </a:extLst>
          </p:cNvPr>
          <p:cNvSpPr>
            <a:spLocks noGrp="1"/>
          </p:cNvSpPr>
          <p:nvPr>
            <p:ph idx="1"/>
          </p:nvPr>
        </p:nvSpPr>
        <p:spPr>
          <a:xfrm>
            <a:off x="179295" y="995082"/>
            <a:ext cx="11174506" cy="5773270"/>
          </a:xfrm>
        </p:spPr>
        <p:txBody>
          <a:bodyPr>
            <a:normAutofit fontScale="62500" lnSpcReduction="20000"/>
          </a:bodyPr>
          <a:lstStyle/>
          <a:p>
            <a:pPr>
              <a:lnSpc>
                <a:spcPct val="120000"/>
              </a:lnSpc>
            </a:pPr>
            <a:r>
              <a:rPr lang="en-US" dirty="0">
                <a:solidFill>
                  <a:schemeClr val="accent1"/>
                </a:solidFill>
                <a:latin typeface="Times New Roman" panose="02020603050405020304" pitchFamily="18" charset="0"/>
                <a:cs typeface="Times New Roman" panose="02020603050405020304" pitchFamily="18" charset="0"/>
              </a:rPr>
              <a:t>Base paper details</a:t>
            </a:r>
          </a:p>
          <a:p>
            <a:pPr>
              <a:lnSpc>
                <a:spcPct val="120000"/>
              </a:lnSpc>
            </a:pPr>
            <a:r>
              <a:rPr lang="en-US" dirty="0">
                <a:solidFill>
                  <a:schemeClr val="accent1"/>
                </a:solidFill>
                <a:latin typeface="Times New Roman" panose="02020603050405020304" pitchFamily="18" charset="0"/>
                <a:cs typeface="Times New Roman" panose="02020603050405020304" pitchFamily="18" charset="0"/>
              </a:rPr>
              <a:t>Problem Statement</a:t>
            </a:r>
          </a:p>
          <a:p>
            <a:pPr>
              <a:lnSpc>
                <a:spcPct val="120000"/>
              </a:lnSpc>
            </a:pPr>
            <a:r>
              <a:rPr lang="en-US" dirty="0">
                <a:solidFill>
                  <a:schemeClr val="accent1"/>
                </a:solidFill>
                <a:latin typeface="Times New Roman" panose="02020603050405020304" pitchFamily="18" charset="0"/>
                <a:cs typeface="Times New Roman" panose="02020603050405020304" pitchFamily="18" charset="0"/>
              </a:rPr>
              <a:t>Abstract</a:t>
            </a:r>
          </a:p>
          <a:p>
            <a:pPr>
              <a:lnSpc>
                <a:spcPct val="120000"/>
              </a:lnSpc>
            </a:pPr>
            <a:r>
              <a:rPr lang="en-US" dirty="0">
                <a:solidFill>
                  <a:schemeClr val="accent1"/>
                </a:solidFill>
                <a:latin typeface="Times New Roman" panose="02020603050405020304" pitchFamily="18" charset="0"/>
                <a:cs typeface="Times New Roman" panose="02020603050405020304" pitchFamily="18" charset="0"/>
              </a:rPr>
              <a:t>Literature Survey</a:t>
            </a:r>
          </a:p>
          <a:p>
            <a:pPr>
              <a:lnSpc>
                <a:spcPct val="120000"/>
              </a:lnSpc>
            </a:pPr>
            <a:r>
              <a:rPr lang="en-US" dirty="0">
                <a:solidFill>
                  <a:schemeClr val="accent1"/>
                </a:solidFill>
                <a:latin typeface="Times New Roman" panose="02020603050405020304" pitchFamily="18" charset="0"/>
                <a:cs typeface="Times New Roman" panose="02020603050405020304" pitchFamily="18" charset="0"/>
              </a:rPr>
              <a:t>Existing Systems</a:t>
            </a:r>
          </a:p>
          <a:p>
            <a:pPr>
              <a:lnSpc>
                <a:spcPct val="120000"/>
              </a:lnSpc>
            </a:pPr>
            <a:r>
              <a:rPr lang="en-US" dirty="0">
                <a:solidFill>
                  <a:schemeClr val="accent1"/>
                </a:solidFill>
                <a:latin typeface="Times New Roman" panose="02020603050405020304" pitchFamily="18" charset="0"/>
                <a:cs typeface="Times New Roman" panose="02020603050405020304" pitchFamily="18" charset="0"/>
              </a:rPr>
              <a:t>Drawbacks of Existing Systems</a:t>
            </a:r>
          </a:p>
          <a:p>
            <a:pPr>
              <a:lnSpc>
                <a:spcPct val="120000"/>
              </a:lnSpc>
            </a:pPr>
            <a:r>
              <a:rPr lang="en-US" dirty="0">
                <a:solidFill>
                  <a:schemeClr val="accent1"/>
                </a:solidFill>
                <a:latin typeface="Times New Roman" panose="02020603050405020304" pitchFamily="18" charset="0"/>
                <a:cs typeface="Times New Roman" panose="02020603050405020304" pitchFamily="18" charset="0"/>
              </a:rPr>
              <a:t>Proposed Systems</a:t>
            </a:r>
          </a:p>
          <a:p>
            <a:pPr>
              <a:lnSpc>
                <a:spcPct val="120000"/>
              </a:lnSpc>
            </a:pPr>
            <a:r>
              <a:rPr lang="en-US" dirty="0">
                <a:solidFill>
                  <a:schemeClr val="accent1"/>
                </a:solidFill>
                <a:latin typeface="Times New Roman" panose="02020603050405020304" pitchFamily="18" charset="0"/>
                <a:cs typeface="Times New Roman" panose="02020603050405020304" pitchFamily="18" charset="0"/>
              </a:rPr>
              <a:t>Datasets</a:t>
            </a:r>
          </a:p>
          <a:p>
            <a:pPr>
              <a:lnSpc>
                <a:spcPct val="120000"/>
              </a:lnSpc>
            </a:pPr>
            <a:r>
              <a:rPr lang="en-US" dirty="0">
                <a:solidFill>
                  <a:schemeClr val="accent1"/>
                </a:solidFill>
                <a:latin typeface="Times New Roman" panose="02020603050405020304" pitchFamily="18" charset="0"/>
                <a:cs typeface="Times New Roman" panose="02020603050405020304" pitchFamily="18" charset="0"/>
              </a:rPr>
              <a:t>Modules</a:t>
            </a:r>
          </a:p>
          <a:p>
            <a:pPr>
              <a:lnSpc>
                <a:spcPct val="120000"/>
              </a:lnSpc>
            </a:pPr>
            <a:r>
              <a:rPr lang="en-US" dirty="0">
                <a:solidFill>
                  <a:schemeClr val="accent1"/>
                </a:solidFill>
                <a:latin typeface="Times New Roman" panose="02020603050405020304" pitchFamily="18" charset="0"/>
                <a:cs typeface="Times New Roman" panose="02020603050405020304" pitchFamily="18" charset="0"/>
              </a:rPr>
              <a:t>Architecture</a:t>
            </a:r>
          </a:p>
          <a:p>
            <a:pPr>
              <a:lnSpc>
                <a:spcPct val="120000"/>
              </a:lnSpc>
            </a:pPr>
            <a:r>
              <a:rPr lang="en-US" dirty="0">
                <a:solidFill>
                  <a:schemeClr val="accent1"/>
                </a:solidFill>
                <a:latin typeface="Times New Roman" panose="02020603050405020304" pitchFamily="18" charset="0"/>
                <a:cs typeface="Times New Roman" panose="02020603050405020304" pitchFamily="18" charset="0"/>
              </a:rPr>
              <a:t>Timeline</a:t>
            </a:r>
          </a:p>
          <a:p>
            <a:pPr>
              <a:lnSpc>
                <a:spcPct val="120000"/>
              </a:lnSpc>
            </a:pPr>
            <a:r>
              <a:rPr lang="en-US" dirty="0">
                <a:solidFill>
                  <a:schemeClr val="accent1"/>
                </a:solidFill>
                <a:latin typeface="Times New Roman" panose="02020603050405020304" pitchFamily="18" charset="0"/>
                <a:cs typeface="Times New Roman" panose="02020603050405020304" pitchFamily="18" charset="0"/>
              </a:rPr>
              <a:t>Workplan</a:t>
            </a:r>
          </a:p>
          <a:p>
            <a:pPr>
              <a:lnSpc>
                <a:spcPct val="120000"/>
              </a:lnSpc>
            </a:pPr>
            <a:r>
              <a:rPr lang="en-US" dirty="0">
                <a:solidFill>
                  <a:schemeClr val="accent1"/>
                </a:solidFill>
                <a:latin typeface="Times New Roman" panose="02020603050405020304" pitchFamily="18" charset="0"/>
                <a:cs typeface="Times New Roman" panose="02020603050405020304" pitchFamily="18" charset="0"/>
              </a:rPr>
              <a:t>Conclusion</a:t>
            </a:r>
          </a:p>
          <a:p>
            <a:pPr>
              <a:lnSpc>
                <a:spcPct val="120000"/>
              </a:lnSpc>
            </a:pPr>
            <a:r>
              <a:rPr lang="en-US" dirty="0">
                <a:solidFill>
                  <a:schemeClr val="accent1"/>
                </a:solidFill>
                <a:latin typeface="Times New Roman" panose="02020603050405020304" pitchFamily="18" charset="0"/>
                <a:cs typeface="Times New Roman" panose="02020603050405020304" pitchFamily="18" charset="0"/>
              </a:rPr>
              <a:t>References</a:t>
            </a:r>
          </a:p>
          <a:p>
            <a:endParaRPr lang="en-US" dirty="0">
              <a:solidFill>
                <a:schemeClr val="accent1"/>
              </a:solidFill>
              <a:latin typeface="Times New Roman" panose="02020603050405020304" pitchFamily="18" charset="0"/>
              <a:cs typeface="Times New Roman" panose="02020603050405020304" pitchFamily="18" charset="0"/>
            </a:endParaRPr>
          </a:p>
          <a:p>
            <a:endParaRPr lang="en-US" dirty="0">
              <a:solidFill>
                <a:schemeClr val="accent1"/>
              </a:solidFill>
              <a:latin typeface="Times New Roman" panose="02020603050405020304" pitchFamily="18" charset="0"/>
              <a:cs typeface="Times New Roman" panose="02020603050405020304" pitchFamily="18" charset="0"/>
            </a:endParaRPr>
          </a:p>
          <a:p>
            <a:endParaRPr lang="en-US" dirty="0">
              <a:solidFill>
                <a:schemeClr val="accent1"/>
              </a:solidFill>
              <a:latin typeface="Times New Roman" panose="02020603050405020304" pitchFamily="18" charset="0"/>
              <a:cs typeface="Times New Roman" panose="02020603050405020304" pitchFamily="18" charset="0"/>
            </a:endParaRPr>
          </a:p>
          <a:p>
            <a:endParaRPr lang="en-US" dirty="0">
              <a:solidFill>
                <a:schemeClr val="accent1"/>
              </a:solidFill>
              <a:latin typeface="Times New Roman" panose="02020603050405020304" pitchFamily="18" charset="0"/>
              <a:cs typeface="Times New Roman" panose="02020603050405020304" pitchFamily="18" charset="0"/>
            </a:endParaRPr>
          </a:p>
          <a:p>
            <a:endParaRPr lang="en-US" dirty="0">
              <a:solidFill>
                <a:schemeClr val="accent1"/>
              </a:solidFill>
              <a:latin typeface="Times New Roman" panose="02020603050405020304" pitchFamily="18" charset="0"/>
              <a:cs typeface="Times New Roman" panose="02020603050405020304" pitchFamily="18" charset="0"/>
            </a:endParaRPr>
          </a:p>
          <a:p>
            <a:endParaRPr lang="en-US" dirty="0">
              <a:solidFill>
                <a:schemeClr val="accent1"/>
              </a:solidFill>
              <a:latin typeface="Times New Roman" panose="02020603050405020304" pitchFamily="18" charset="0"/>
              <a:cs typeface="Times New Roman" panose="02020603050405020304" pitchFamily="18" charset="0"/>
            </a:endParaRPr>
          </a:p>
          <a:p>
            <a:endParaRPr lang="en-IN"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2103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BBE58-6C1A-D84D-CB3C-66484379FED4}"/>
              </a:ext>
            </a:extLst>
          </p:cNvPr>
          <p:cNvSpPr>
            <a:spLocks noGrp="1"/>
          </p:cNvSpPr>
          <p:nvPr>
            <p:ph type="ctrTitle"/>
          </p:nvPr>
        </p:nvSpPr>
        <p:spPr>
          <a:xfrm>
            <a:off x="773570" y="278993"/>
            <a:ext cx="9852212" cy="770965"/>
          </a:xfrm>
        </p:spPr>
        <p:txBody>
          <a:bodyPr>
            <a:noAutofit/>
          </a:bodyPr>
          <a:lstStyle/>
          <a:p>
            <a:r>
              <a:rPr lang="en-IN" sz="5400" dirty="0">
                <a:solidFill>
                  <a:srgbClr val="FF0000"/>
                </a:solidFill>
                <a:latin typeface="Times New Roman" panose="02020603050405020304" pitchFamily="18" charset="0"/>
                <a:cs typeface="Times New Roman" panose="02020603050405020304" pitchFamily="18" charset="0"/>
              </a:rPr>
              <a:t>Work Plan</a:t>
            </a:r>
          </a:p>
        </p:txBody>
      </p:sp>
      <p:sp>
        <p:nvSpPr>
          <p:cNvPr id="5" name="Rectangle 2">
            <a:extLst>
              <a:ext uri="{FF2B5EF4-FFF2-40B4-BE49-F238E27FC236}">
                <a16:creationId xmlns:a16="http://schemas.microsoft.com/office/drawing/2014/main" id="{AEBF73D5-9FD3-8298-7FC6-2E80541F8C7E}"/>
              </a:ext>
            </a:extLst>
          </p:cNvPr>
          <p:cNvSpPr>
            <a:spLocks noGrp="1" noChangeArrowheads="1"/>
          </p:cNvSpPr>
          <p:nvPr>
            <p:ph type="subTitle" idx="1"/>
          </p:nvPr>
        </p:nvSpPr>
        <p:spPr bwMode="auto">
          <a:xfrm>
            <a:off x="554182" y="850932"/>
            <a:ext cx="10864248" cy="6125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workflow demonstrates the training of a GAN-based model for color correction and image generation, primarily focused on leaf images. The generator learns to correct color deviations in the input images, and the discriminator helps ensure that the generated images look realistic.</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Defined Generator and Discriminator Networks: Two neural networks: the generator and the discriminator.</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Built Color Correction Model: A combined model is created, passing the generator's output to the discriminator for evaluation.</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Defined Loss Functions: Mean squared error (MSE) loss for the generator and binary cross-entropy loss for the discriminator</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Load and Preprocess Data: Training and testing images are loaded from specified directories.</a:t>
            </a:r>
          </a:p>
        </p:txBody>
      </p:sp>
    </p:spTree>
    <p:extLst>
      <p:ext uri="{BB962C8B-B14F-4D97-AF65-F5344CB8AC3E}">
        <p14:creationId xmlns:p14="http://schemas.microsoft.com/office/powerpoint/2010/main" val="4078253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CB0E5D2-B15D-CA5B-7277-3DCB92C768F8}"/>
              </a:ext>
            </a:extLst>
          </p:cNvPr>
          <p:cNvSpPr>
            <a:spLocks noGrp="1"/>
          </p:cNvSpPr>
          <p:nvPr>
            <p:ph type="subTitle" idx="1"/>
          </p:nvPr>
        </p:nvSpPr>
        <p:spPr>
          <a:xfrm>
            <a:off x="387928" y="849745"/>
            <a:ext cx="10280072" cy="5775174"/>
          </a:xfrm>
        </p:spPr>
        <p:txBody>
          <a:bodyPr>
            <a:normAutofit fontScale="92500" lnSpcReduction="10000"/>
          </a:bodyPr>
          <a:lstStyle/>
          <a:p>
            <a:pPr marL="342900" indent="-342900" algn="l">
              <a:lnSpc>
                <a:spcPct val="160000"/>
              </a:lnSpc>
              <a:buFont typeface="Arial" panose="020B0604020202020204" pitchFamily="34" charset="0"/>
              <a:buChar char="•"/>
            </a:pPr>
            <a:r>
              <a:rPr lang="en-US" dirty="0"/>
              <a:t> Train Generator: The generator minimizes the difference between generated and original images.</a:t>
            </a:r>
          </a:p>
          <a:p>
            <a:pPr marL="342900" indent="-342900" algn="l">
              <a:lnSpc>
                <a:spcPct val="160000"/>
              </a:lnSpc>
              <a:buFont typeface="Arial" panose="020B0604020202020204" pitchFamily="34" charset="0"/>
              <a:buChar char="•"/>
            </a:pPr>
            <a:r>
              <a:rPr lang="en-US" dirty="0"/>
              <a:t>Train Discriminator: The discriminator distinguishes between real and generated images.</a:t>
            </a:r>
          </a:p>
          <a:p>
            <a:pPr marL="342900" indent="-342900" algn="l">
              <a:lnSpc>
                <a:spcPct val="160000"/>
              </a:lnSpc>
              <a:buFont typeface="Arial" panose="020B0604020202020204" pitchFamily="34" charset="0"/>
              <a:buChar char="•"/>
            </a:pPr>
            <a:r>
              <a:rPr lang="en-US" dirty="0"/>
              <a:t>Train Color Correction Model: The combined model is trained to generate corrected images while fooling the discriminator.</a:t>
            </a:r>
          </a:p>
          <a:p>
            <a:pPr marL="342900" indent="-342900" algn="l">
              <a:lnSpc>
                <a:spcPct val="160000"/>
              </a:lnSpc>
              <a:buFont typeface="Arial" panose="020B0604020202020204" pitchFamily="34" charset="0"/>
              <a:buChar char="•"/>
            </a:pPr>
            <a:r>
              <a:rPr lang="en-US" dirty="0"/>
              <a:t> Apply Color Correction and Generate Images: Test images are loaded and passed through the process.</a:t>
            </a:r>
          </a:p>
          <a:p>
            <a:pPr marL="342900" indent="-342900" algn="l">
              <a:lnSpc>
                <a:spcPct val="160000"/>
              </a:lnSpc>
              <a:buFont typeface="Arial" panose="020B0604020202020204" pitchFamily="34" charset="0"/>
              <a:buChar char="•"/>
            </a:pPr>
            <a:r>
              <a:rPr lang="en-US" dirty="0"/>
              <a:t>• Display Results: Original, corrected, and generated images are displayed using Matplotlib.</a:t>
            </a:r>
          </a:p>
          <a:p>
            <a:pPr marL="342900" indent="-342900" algn="l">
              <a:lnSpc>
                <a:spcPct val="160000"/>
              </a:lnSpc>
              <a:buFont typeface="Arial" panose="020B0604020202020204" pitchFamily="34" charset="0"/>
              <a:buChar char="•"/>
            </a:pPr>
            <a:endParaRPr lang="en-IN" dirty="0"/>
          </a:p>
        </p:txBody>
      </p:sp>
      <p:sp>
        <p:nvSpPr>
          <p:cNvPr id="4" name="Title 1">
            <a:extLst>
              <a:ext uri="{FF2B5EF4-FFF2-40B4-BE49-F238E27FC236}">
                <a16:creationId xmlns:a16="http://schemas.microsoft.com/office/drawing/2014/main" id="{520A69A0-5FF9-0ACD-80C4-7E63952D2F03}"/>
              </a:ext>
            </a:extLst>
          </p:cNvPr>
          <p:cNvSpPr txBox="1">
            <a:spLocks/>
          </p:cNvSpPr>
          <p:nvPr/>
        </p:nvSpPr>
        <p:spPr>
          <a:xfrm>
            <a:off x="535708" y="233081"/>
            <a:ext cx="9852212" cy="7709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5400" dirty="0">
                <a:solidFill>
                  <a:srgbClr val="FF0000"/>
                </a:solidFill>
                <a:latin typeface="Times New Roman" panose="02020603050405020304" pitchFamily="18" charset="0"/>
                <a:cs typeface="Times New Roman" panose="02020603050405020304" pitchFamily="18" charset="0"/>
              </a:rPr>
              <a:t>Work Plan</a:t>
            </a:r>
          </a:p>
        </p:txBody>
      </p:sp>
    </p:spTree>
    <p:extLst>
      <p:ext uri="{BB962C8B-B14F-4D97-AF65-F5344CB8AC3E}">
        <p14:creationId xmlns:p14="http://schemas.microsoft.com/office/powerpoint/2010/main" val="2677199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79C1A-152C-8879-A0A6-109D2FC0959E}"/>
              </a:ext>
            </a:extLst>
          </p:cNvPr>
          <p:cNvSpPr>
            <a:spLocks noGrp="1"/>
          </p:cNvSpPr>
          <p:nvPr>
            <p:ph type="title"/>
          </p:nvPr>
        </p:nvSpPr>
        <p:spPr>
          <a:xfrm>
            <a:off x="71718" y="133482"/>
            <a:ext cx="10672482" cy="746499"/>
          </a:xfrm>
        </p:spPr>
        <p:txBody>
          <a:bodyPr/>
          <a:lstStyle/>
          <a:p>
            <a:pPr algn="ctr"/>
            <a:r>
              <a:rPr lang="en-IN" dirty="0">
                <a:solidFill>
                  <a:srgbClr val="FF0000"/>
                </a:solidFill>
                <a:latin typeface="Times New Roman" panose="02020603050405020304" pitchFamily="18" charset="0"/>
                <a:cs typeface="Times New Roman" panose="02020603050405020304" pitchFamily="18" charset="0"/>
              </a:rPr>
              <a:t>Result</a:t>
            </a:r>
          </a:p>
        </p:txBody>
      </p:sp>
      <p:pic>
        <p:nvPicPr>
          <p:cNvPr id="4" name="Picture 3">
            <a:extLst>
              <a:ext uri="{FF2B5EF4-FFF2-40B4-BE49-F238E27FC236}">
                <a16:creationId xmlns:a16="http://schemas.microsoft.com/office/drawing/2014/main" id="{F9DE6978-C7C7-722E-B557-7D950C30E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31" y="3946908"/>
            <a:ext cx="7910245" cy="2911092"/>
          </a:xfrm>
          <a:prstGeom prst="rect">
            <a:avLst/>
          </a:prstGeom>
        </p:spPr>
      </p:pic>
      <p:pic>
        <p:nvPicPr>
          <p:cNvPr id="6" name="Picture 5">
            <a:extLst>
              <a:ext uri="{FF2B5EF4-FFF2-40B4-BE49-F238E27FC236}">
                <a16:creationId xmlns:a16="http://schemas.microsoft.com/office/drawing/2014/main" id="{EBDE59BD-C73A-63E2-F973-1CB481823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294" y="879981"/>
            <a:ext cx="7590982" cy="2847533"/>
          </a:xfrm>
          <a:prstGeom prst="rect">
            <a:avLst/>
          </a:prstGeom>
        </p:spPr>
      </p:pic>
    </p:spTree>
    <p:extLst>
      <p:ext uri="{BB962C8B-B14F-4D97-AF65-F5344CB8AC3E}">
        <p14:creationId xmlns:p14="http://schemas.microsoft.com/office/powerpoint/2010/main" val="2041042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58879-5B08-5E69-56C7-45606FB7CE02}"/>
              </a:ext>
            </a:extLst>
          </p:cNvPr>
          <p:cNvSpPr>
            <a:spLocks noGrp="1"/>
          </p:cNvSpPr>
          <p:nvPr>
            <p:ph type="ctrTitle"/>
          </p:nvPr>
        </p:nvSpPr>
        <p:spPr>
          <a:xfrm>
            <a:off x="1272988" y="333469"/>
            <a:ext cx="9395012" cy="715402"/>
          </a:xfrm>
        </p:spPr>
        <p:txBody>
          <a:bodyPr>
            <a:normAutofit/>
          </a:bodyPr>
          <a:lstStyle/>
          <a:p>
            <a:r>
              <a:rPr lang="en-IN" sz="4400" dirty="0">
                <a:solidFill>
                  <a:srgbClr val="FF0000"/>
                </a:solidFill>
                <a:latin typeface="Times New Roman" panose="02020603050405020304" pitchFamily="18" charset="0"/>
                <a:cs typeface="Times New Roman" panose="02020603050405020304" pitchFamily="18" charset="0"/>
              </a:rPr>
              <a:t>Evaluation metric</a:t>
            </a:r>
          </a:p>
        </p:txBody>
      </p:sp>
      <p:sp>
        <p:nvSpPr>
          <p:cNvPr id="3" name="Subtitle 2">
            <a:extLst>
              <a:ext uri="{FF2B5EF4-FFF2-40B4-BE49-F238E27FC236}">
                <a16:creationId xmlns:a16="http://schemas.microsoft.com/office/drawing/2014/main" id="{9F9A8915-B32D-3B17-E678-D4FC73FD3A54}"/>
              </a:ext>
            </a:extLst>
          </p:cNvPr>
          <p:cNvSpPr>
            <a:spLocks noGrp="1"/>
          </p:cNvSpPr>
          <p:nvPr>
            <p:ph type="subTitle" idx="1"/>
          </p:nvPr>
        </p:nvSpPr>
        <p:spPr>
          <a:xfrm>
            <a:off x="1057835" y="1380565"/>
            <a:ext cx="9610165" cy="4217894"/>
          </a:xfrm>
        </p:spPr>
        <p:txBody>
          <a:bodyPr>
            <a:normAutofit/>
          </a:bodyPr>
          <a:lstStyle/>
          <a:p>
            <a:pPr marL="342900" indent="-342900" algn="l">
              <a:lnSpc>
                <a:spcPct val="150000"/>
              </a:lnSpc>
              <a:buFont typeface="Arial" panose="020B0604020202020204" pitchFamily="34" charset="0"/>
              <a:buChar char="•"/>
            </a:pPr>
            <a:r>
              <a:rPr lang="en-IN" b="1" i="0" dirty="0">
                <a:solidFill>
                  <a:srgbClr val="00B0F0"/>
                </a:solidFill>
                <a:effectLst/>
                <a:latin typeface="Times New Roman" panose="02020603050405020304" pitchFamily="18" charset="0"/>
                <a:cs typeface="Times New Roman" panose="02020603050405020304" pitchFamily="18" charset="0"/>
              </a:rPr>
              <a:t>Structural Similarity Index (SSIM)</a:t>
            </a:r>
            <a:r>
              <a:rPr lang="en-IN" b="1" i="0" dirty="0">
                <a:effectLst/>
                <a:latin typeface="Times New Roman" panose="02020603050405020304" pitchFamily="18" charset="0"/>
                <a:cs typeface="Times New Roman" panose="02020603050405020304" pitchFamily="18" charset="0"/>
              </a:rPr>
              <a:t> –</a:t>
            </a:r>
          </a:p>
          <a:p>
            <a:pPr algn="l">
              <a:lnSpc>
                <a:spcPct val="150000"/>
              </a:lnSpc>
            </a:pPr>
            <a:r>
              <a:rPr lang="en-IN" b="1" dirty="0">
                <a:latin typeface="Times New Roman" panose="02020603050405020304" pitchFamily="18" charset="0"/>
                <a:cs typeface="Times New Roman" panose="02020603050405020304" pitchFamily="18" charset="0"/>
              </a:rPr>
              <a:t> </a:t>
            </a:r>
            <a:r>
              <a:rPr lang="en-US" b="0" i="0" dirty="0">
                <a:effectLst/>
                <a:latin typeface="Söhne"/>
              </a:rPr>
              <a:t>SSIM is a metric that measures the similarity between two signals (e.g. images) in terms of luminance, contrast, and structure.</a:t>
            </a:r>
          </a:p>
          <a:p>
            <a:pPr algn="l"/>
            <a:r>
              <a:rPr lang="en-IN" b="0" i="0" dirty="0">
                <a:effectLst/>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BF41B9BA-8B70-1CEB-4249-896390A2A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916" y="3673647"/>
            <a:ext cx="5989839" cy="2354784"/>
          </a:xfrm>
          <a:prstGeom prst="rect">
            <a:avLst/>
          </a:prstGeom>
        </p:spPr>
      </p:pic>
      <p:pic>
        <p:nvPicPr>
          <p:cNvPr id="7" name="Picture 6">
            <a:extLst>
              <a:ext uri="{FF2B5EF4-FFF2-40B4-BE49-F238E27FC236}">
                <a16:creationId xmlns:a16="http://schemas.microsoft.com/office/drawing/2014/main" id="{9045EF3E-790B-9DDD-8B53-A20FB8AE3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8262" y="4437530"/>
            <a:ext cx="2455879" cy="754168"/>
          </a:xfrm>
          <a:prstGeom prst="rect">
            <a:avLst/>
          </a:prstGeom>
        </p:spPr>
      </p:pic>
    </p:spTree>
    <p:extLst>
      <p:ext uri="{BB962C8B-B14F-4D97-AF65-F5344CB8AC3E}">
        <p14:creationId xmlns:p14="http://schemas.microsoft.com/office/powerpoint/2010/main" val="1803835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3B2935-69AE-60CE-221C-05F90BA98C94}"/>
              </a:ext>
            </a:extLst>
          </p:cNvPr>
          <p:cNvSpPr>
            <a:spLocks noGrp="1"/>
          </p:cNvSpPr>
          <p:nvPr>
            <p:ph type="subTitle" idx="1"/>
          </p:nvPr>
        </p:nvSpPr>
        <p:spPr>
          <a:xfrm>
            <a:off x="842682" y="1836985"/>
            <a:ext cx="9825318" cy="3733800"/>
          </a:xfrm>
        </p:spPr>
        <p:txBody>
          <a:bodyPr>
            <a:normAutofit fontScale="92500"/>
          </a:bodyPr>
          <a:lstStyle/>
          <a:p>
            <a:pPr marL="342900" indent="-342900" algn="l">
              <a:lnSpc>
                <a:spcPct val="150000"/>
              </a:lnSpc>
              <a:buFont typeface="Arial" panose="020B0604020202020204" pitchFamily="34" charset="0"/>
              <a:buChar char="•"/>
            </a:pPr>
            <a:r>
              <a:rPr lang="en-US" b="0" i="0" dirty="0">
                <a:solidFill>
                  <a:srgbClr val="00B0F0"/>
                </a:solidFill>
                <a:effectLst/>
                <a:latin typeface="Times New Roman" panose="02020603050405020304" pitchFamily="18" charset="0"/>
                <a:cs typeface="Times New Roman" panose="02020603050405020304" pitchFamily="18" charset="0"/>
              </a:rPr>
              <a:t>The Learned Perceptual Image Patch Similarity (LPIPS) </a:t>
            </a:r>
            <a:r>
              <a:rPr lang="en-US" b="0" i="0" dirty="0">
                <a:effectLst/>
                <a:latin typeface="Times New Roman" panose="02020603050405020304" pitchFamily="18" charset="0"/>
                <a:cs typeface="Times New Roman" panose="02020603050405020304" pitchFamily="18" charset="0"/>
              </a:rPr>
              <a:t>metric is employed to measure the perceptual similarity between the original and the color-corrected images. </a:t>
            </a:r>
          </a:p>
          <a:p>
            <a:pPr marL="342900" indent="-342900" algn="l">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LPIPS computes the similarity between two images by measuring the distance between their deep embeddings, which are obtained from pre-trained classic neural networks such as VGG (Visual Geometry Group) and </a:t>
            </a:r>
            <a:r>
              <a:rPr lang="en-US" b="0" i="0" dirty="0" err="1">
                <a:effectLst/>
                <a:latin typeface="Times New Roman" panose="02020603050405020304" pitchFamily="18" charset="0"/>
                <a:cs typeface="Times New Roman" panose="02020603050405020304" pitchFamily="18" charset="0"/>
              </a:rPr>
              <a:t>AlexNet</a:t>
            </a:r>
            <a:r>
              <a:rPr lang="en-US" b="0" i="0" dirty="0">
                <a:solidFill>
                  <a:srgbClr val="ECECEC"/>
                </a:solidFill>
                <a:effectLst/>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98FC63D-9A89-A713-7618-D24C5F723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5420" y="5428909"/>
            <a:ext cx="2351521" cy="473570"/>
          </a:xfrm>
          <a:prstGeom prst="rect">
            <a:avLst/>
          </a:prstGeom>
        </p:spPr>
      </p:pic>
      <p:sp>
        <p:nvSpPr>
          <p:cNvPr id="7" name="Title 1">
            <a:extLst>
              <a:ext uri="{FF2B5EF4-FFF2-40B4-BE49-F238E27FC236}">
                <a16:creationId xmlns:a16="http://schemas.microsoft.com/office/drawing/2014/main" id="{F1528DFA-224D-B5F0-33A3-FA27A71B183A}"/>
              </a:ext>
            </a:extLst>
          </p:cNvPr>
          <p:cNvSpPr>
            <a:spLocks noGrp="1"/>
          </p:cNvSpPr>
          <p:nvPr>
            <p:ph type="ctrTitle"/>
          </p:nvPr>
        </p:nvSpPr>
        <p:spPr>
          <a:xfrm>
            <a:off x="1272988" y="333469"/>
            <a:ext cx="9395012" cy="715402"/>
          </a:xfrm>
        </p:spPr>
        <p:txBody>
          <a:bodyPr>
            <a:normAutofit/>
          </a:bodyPr>
          <a:lstStyle/>
          <a:p>
            <a:r>
              <a:rPr lang="en-IN" sz="4400" dirty="0">
                <a:solidFill>
                  <a:srgbClr val="FF0000"/>
                </a:solidFill>
                <a:latin typeface="Times New Roman" panose="02020603050405020304" pitchFamily="18" charset="0"/>
                <a:cs typeface="Times New Roman" panose="02020603050405020304" pitchFamily="18" charset="0"/>
              </a:rPr>
              <a:t>Evaluation metric</a:t>
            </a:r>
          </a:p>
        </p:txBody>
      </p:sp>
    </p:spTree>
    <p:extLst>
      <p:ext uri="{BB962C8B-B14F-4D97-AF65-F5344CB8AC3E}">
        <p14:creationId xmlns:p14="http://schemas.microsoft.com/office/powerpoint/2010/main" val="3670116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B357-5351-3C55-CAFC-F3352ABE9A13}"/>
              </a:ext>
            </a:extLst>
          </p:cNvPr>
          <p:cNvSpPr>
            <a:spLocks noGrp="1"/>
          </p:cNvSpPr>
          <p:nvPr>
            <p:ph type="ctrTitle"/>
          </p:nvPr>
        </p:nvSpPr>
        <p:spPr>
          <a:xfrm>
            <a:off x="645458" y="340659"/>
            <a:ext cx="10022541" cy="519952"/>
          </a:xfrm>
        </p:spPr>
        <p:txBody>
          <a:bodyPr>
            <a:normAutofit fontScale="90000"/>
          </a:bodyPr>
          <a:lstStyle/>
          <a:p>
            <a:r>
              <a:rPr lang="en-IN" dirty="0">
                <a:solidFill>
                  <a:srgbClr val="FF0000"/>
                </a:solidFill>
                <a:latin typeface="Times New Roman" panose="02020603050405020304" pitchFamily="18" charset="0"/>
                <a:cs typeface="Times New Roman" panose="02020603050405020304" pitchFamily="18" charset="0"/>
              </a:rPr>
              <a:t>Work plan</a:t>
            </a:r>
          </a:p>
        </p:txBody>
      </p:sp>
      <p:sp>
        <p:nvSpPr>
          <p:cNvPr id="3" name="Subtitle 2">
            <a:extLst>
              <a:ext uri="{FF2B5EF4-FFF2-40B4-BE49-F238E27FC236}">
                <a16:creationId xmlns:a16="http://schemas.microsoft.com/office/drawing/2014/main" id="{B75916C2-F8CE-1D74-967E-791A1CE1B598}"/>
              </a:ext>
            </a:extLst>
          </p:cNvPr>
          <p:cNvSpPr>
            <a:spLocks noGrp="1"/>
          </p:cNvSpPr>
          <p:nvPr>
            <p:ph type="subTitle" idx="1"/>
          </p:nvPr>
        </p:nvSpPr>
        <p:spPr>
          <a:xfrm>
            <a:off x="268941" y="744071"/>
            <a:ext cx="11743765" cy="6113929"/>
          </a:xfrm>
        </p:spPr>
        <p:txBody>
          <a:bodyPr>
            <a:normAutofit fontScale="85000" lnSpcReduction="10000"/>
          </a:bodyPr>
          <a:lstStyle/>
          <a:p>
            <a:pPr marL="0" marR="0" lvl="0" indent="0" algn="l" defTabSz="914400" rtl="0" eaLnBrk="0" fontAlgn="base" latinLnBrk="0" hangingPunct="0">
              <a:lnSpc>
                <a:spcPct val="170000"/>
              </a:lnSpc>
              <a:spcBef>
                <a:spcPct val="0"/>
              </a:spcBef>
              <a:spcAft>
                <a:spcPct val="0"/>
              </a:spcAft>
              <a:buClrTx/>
              <a:buSzTx/>
              <a:buFontTx/>
              <a:buNone/>
              <a:tabLst/>
            </a:pPr>
            <a:endParaRPr kumimoji="0" lang="en-US" altLang="en-US"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70000"/>
              </a:lnSpc>
              <a:spcBef>
                <a:spcPct val="0"/>
              </a:spcBef>
              <a:spcAft>
                <a:spcPct val="0"/>
              </a:spcAft>
              <a:buClrTx/>
              <a:buSzTx/>
              <a:buFontTx/>
              <a:buAutoNum type="arabicPeriod"/>
              <a:tabLst/>
            </a:pPr>
            <a:r>
              <a:rPr kumimoji="0" lang="en-US" altLang="en-US" b="1"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Model Loading</a:t>
            </a:r>
            <a:r>
              <a:rPr kumimoji="0" lang="en-US" altLang="en-US"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 The code loads a </a:t>
            </a:r>
            <a:r>
              <a:rPr kumimoji="0" lang="en-US" altLang="en-US" b="0" i="0" u="none" strike="noStrike" cap="none" normalizeH="0" baseline="0" dirty="0" err="1">
                <a:ln>
                  <a:noFill/>
                </a:ln>
                <a:solidFill>
                  <a:srgbClr val="0D0D0D"/>
                </a:solidFill>
                <a:effectLst/>
                <a:latin typeface="Times New Roman" panose="02020603050405020304" pitchFamily="18" charset="0"/>
                <a:cs typeface="Times New Roman" panose="02020603050405020304" pitchFamily="18" charset="0"/>
              </a:rPr>
              <a:t>Unet</a:t>
            </a:r>
            <a:r>
              <a:rPr kumimoji="0" lang="en-US" altLang="en-US"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  model architecture, which is a convolutional neural network commonly used for image segmentation tasks.</a:t>
            </a:r>
          </a:p>
          <a:p>
            <a:pPr marL="0" marR="0" lvl="0" indent="0" algn="l" defTabSz="914400" rtl="0" eaLnBrk="0" fontAlgn="base" latinLnBrk="0" hangingPunct="0">
              <a:lnSpc>
                <a:spcPct val="170000"/>
              </a:lnSpc>
              <a:spcBef>
                <a:spcPct val="0"/>
              </a:spcBef>
              <a:spcAft>
                <a:spcPct val="0"/>
              </a:spcAft>
              <a:buClrTx/>
              <a:buSzTx/>
              <a:buFontTx/>
              <a:buAutoNum type="arabicPeriod" startAt="2"/>
              <a:tabLst/>
            </a:pPr>
            <a:r>
              <a:rPr kumimoji="0" lang="en-US" altLang="en-US" b="1"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Image Processing</a:t>
            </a:r>
            <a:r>
              <a:rPr kumimoji="0" lang="en-US" altLang="en-US"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 It reads an input image, converts it to the appropriate format, and prepares it for segmentation.</a:t>
            </a:r>
          </a:p>
          <a:p>
            <a:pPr marL="0" marR="0" lvl="0" indent="0" algn="l" defTabSz="914400" rtl="0" eaLnBrk="0" fontAlgn="base" latinLnBrk="0" hangingPunct="0">
              <a:lnSpc>
                <a:spcPct val="170000"/>
              </a:lnSpc>
              <a:spcBef>
                <a:spcPct val="0"/>
              </a:spcBef>
              <a:spcAft>
                <a:spcPct val="0"/>
              </a:spcAft>
              <a:buClrTx/>
              <a:buSzTx/>
              <a:buFontTx/>
              <a:buAutoNum type="arabicPeriod" startAt="3"/>
              <a:tabLst/>
            </a:pPr>
            <a:r>
              <a:rPr kumimoji="0" lang="en-US" altLang="en-US" b="1"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Segmentation Iteration</a:t>
            </a:r>
            <a:r>
              <a:rPr kumimoji="0" lang="en-US" altLang="en-US"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 The code iteratively applies the </a:t>
            </a:r>
            <a:r>
              <a:rPr kumimoji="0" lang="en-US" altLang="en-US" b="0" i="0" u="none" strike="noStrike" cap="none" normalizeH="0" baseline="0" dirty="0" err="1">
                <a:ln>
                  <a:noFill/>
                </a:ln>
                <a:solidFill>
                  <a:srgbClr val="0D0D0D"/>
                </a:solidFill>
                <a:effectLst/>
                <a:latin typeface="Times New Roman" panose="02020603050405020304" pitchFamily="18" charset="0"/>
                <a:cs typeface="Times New Roman" panose="02020603050405020304" pitchFamily="18" charset="0"/>
              </a:rPr>
              <a:t>UNet</a:t>
            </a:r>
            <a:r>
              <a:rPr kumimoji="0" lang="en-US" altLang="en-US"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 model to the input image, updating the segmentation result in each iteration until a stopping condition is met (e.g., a minimum number of labels).</a:t>
            </a:r>
          </a:p>
          <a:p>
            <a:pPr marL="0" marR="0" lvl="0" indent="0" algn="l" defTabSz="914400" rtl="0" eaLnBrk="0" fontAlgn="base" latinLnBrk="0" hangingPunct="0">
              <a:lnSpc>
                <a:spcPct val="170000"/>
              </a:lnSpc>
              <a:spcBef>
                <a:spcPct val="0"/>
              </a:spcBef>
              <a:spcAft>
                <a:spcPct val="0"/>
              </a:spcAft>
              <a:buClrTx/>
              <a:buSzTx/>
              <a:buFontTx/>
              <a:buAutoNum type="arabicPeriod" startAt="4"/>
              <a:tabLst/>
            </a:pPr>
            <a:r>
              <a:rPr kumimoji="0" lang="en-US" altLang="en-US" b="1"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Post-processing</a:t>
            </a:r>
            <a:r>
              <a:rPr kumimoji="0" lang="en-US" altLang="en-US"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 After </a:t>
            </a:r>
            <a:r>
              <a:rPr kumimoji="0" lang="en-US" altLang="en-US" b="0" i="0" u="none" strike="noStrike" cap="none" normalizeH="0" baseline="0" dirty="0" err="1">
                <a:ln>
                  <a:noFill/>
                </a:ln>
                <a:solidFill>
                  <a:srgbClr val="0D0D0D"/>
                </a:solidFill>
                <a:effectLst/>
                <a:latin typeface="Times New Roman" panose="02020603050405020304" pitchFamily="18" charset="0"/>
                <a:cs typeface="Times New Roman" panose="02020603050405020304" pitchFamily="18" charset="0"/>
              </a:rPr>
              <a:t>segentation</a:t>
            </a:r>
            <a:r>
              <a:rPr kumimoji="0" lang="en-US" altLang="en-US"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 the code computes additional metrics such as mean image and greenness measures based on the segmented regions.</a:t>
            </a:r>
          </a:p>
          <a:p>
            <a:pPr marL="0" marR="0" lvl="0" indent="0" algn="l" defTabSz="914400" rtl="0" eaLnBrk="0" fontAlgn="base" latinLnBrk="0" hangingPunct="0">
              <a:lnSpc>
                <a:spcPct val="170000"/>
              </a:lnSpc>
              <a:spcBef>
                <a:spcPct val="0"/>
              </a:spcBef>
              <a:spcAft>
                <a:spcPct val="0"/>
              </a:spcAft>
              <a:buClrTx/>
              <a:buSzTx/>
              <a:buFontTx/>
              <a:buAutoNum type="arabicPeriod" startAt="5"/>
              <a:tabLst/>
            </a:pPr>
            <a:r>
              <a:rPr kumimoji="0" lang="en-US" altLang="en-US" b="1"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Visualization and Saving</a:t>
            </a:r>
            <a:r>
              <a:rPr kumimoji="0" lang="en-US" altLang="en-US"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 Finally, the code visualizes the original image, segmentation result, mean image, greenness measures, and other relevant information, saving the visualization to a specified directory.</a:t>
            </a:r>
          </a:p>
          <a:p>
            <a:pPr marL="0" marR="0" lvl="0" indent="0" algn="l" defTabSz="914400" rtl="0" eaLnBrk="0" fontAlgn="base" latinLnBrk="0" hangingPunct="0">
              <a:lnSpc>
                <a:spcPct val="17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342900" indent="-342900" algn="l">
              <a:buFont typeface="Arial" panose="020B0604020202020204" pitchFamily="34" charset="0"/>
              <a:buChar char="•"/>
            </a:pPr>
            <a:endParaRPr lang="en-IN" dirty="0"/>
          </a:p>
        </p:txBody>
      </p:sp>
      <p:graphicFrame>
        <p:nvGraphicFramePr>
          <p:cNvPr id="4" name="Table 3">
            <a:extLst>
              <a:ext uri="{FF2B5EF4-FFF2-40B4-BE49-F238E27FC236}">
                <a16:creationId xmlns:a16="http://schemas.microsoft.com/office/drawing/2014/main" id="{ABC62F1A-CDEE-8877-753F-498711F5FA35}"/>
              </a:ext>
            </a:extLst>
          </p:cNvPr>
          <p:cNvGraphicFramePr>
            <a:graphicFrameLocks noGrp="1"/>
          </p:cNvGraphicFramePr>
          <p:nvPr>
            <p:extLst>
              <p:ext uri="{D42A27DB-BD31-4B8C-83A1-F6EECF244321}">
                <p14:modId xmlns:p14="http://schemas.microsoft.com/office/powerpoint/2010/main" val="2335449200"/>
              </p:ext>
            </p:extLst>
          </p:nvPr>
        </p:nvGraphicFramePr>
        <p:xfrm>
          <a:off x="1759528" y="2700814"/>
          <a:ext cx="6954980" cy="365760"/>
        </p:xfrm>
        <a:graphic>
          <a:graphicData uri="http://schemas.openxmlformats.org/drawingml/2006/table">
            <a:tbl>
              <a:tblPr/>
              <a:tblGrid>
                <a:gridCol w="335280">
                  <a:extLst>
                    <a:ext uri="{9D8B030D-6E8A-4147-A177-3AD203B41FA5}">
                      <a16:colId xmlns:a16="http://schemas.microsoft.com/office/drawing/2014/main" val="2139748282"/>
                    </a:ext>
                  </a:extLst>
                </a:gridCol>
                <a:gridCol w="6619700">
                  <a:extLst>
                    <a:ext uri="{9D8B030D-6E8A-4147-A177-3AD203B41FA5}">
                      <a16:colId xmlns:a16="http://schemas.microsoft.com/office/drawing/2014/main" val="3096020975"/>
                    </a:ext>
                  </a:extLst>
                </a:gridCol>
              </a:tblGrid>
              <a:tr h="0">
                <a:tc>
                  <a:txBody>
                    <a:bodyPr/>
                    <a:lstStyle/>
                    <a:p>
                      <a:pPr fontAlgn="t"/>
                      <a:endParaRPr lang="en-IN">
                        <a:effectLst/>
                      </a:endParaRPr>
                    </a:p>
                  </a:txBody>
                  <a:tcPr marL="121920" marR="121920">
                    <a:lnL>
                      <a:noFill/>
                    </a:lnL>
                    <a:lnR>
                      <a:noFill/>
                    </a:lnR>
                    <a:lnT>
                      <a:noFill/>
                    </a:lnT>
                    <a:lnB>
                      <a:noFill/>
                    </a:lnB>
                    <a:noFill/>
                  </a:tcPr>
                </a:tc>
                <a:tc>
                  <a:txBody>
                    <a:bodyPr/>
                    <a:lstStyle/>
                    <a:p>
                      <a:endParaRPr lang="en-IN" dirty="0">
                        <a:solidFill>
                          <a:srgbClr val="222222"/>
                        </a:solidFill>
                        <a:effectLst/>
                        <a:highlight>
                          <a:srgbClr val="FFFFFF"/>
                        </a:highlight>
                      </a:endParaRPr>
                    </a:p>
                  </a:txBody>
                  <a:tcPr anchor="ctr">
                    <a:lnL>
                      <a:noFill/>
                    </a:lnL>
                    <a:lnR>
                      <a:noFill/>
                    </a:lnR>
                    <a:lnT>
                      <a:noFill/>
                    </a:lnT>
                    <a:lnB>
                      <a:noFill/>
                    </a:lnB>
                    <a:noFill/>
                  </a:tcPr>
                </a:tc>
                <a:extLst>
                  <a:ext uri="{0D108BD9-81ED-4DB2-BD59-A6C34878D82A}">
                    <a16:rowId xmlns:a16="http://schemas.microsoft.com/office/drawing/2014/main" val="3786688389"/>
                  </a:ext>
                </a:extLst>
              </a:tr>
            </a:tbl>
          </a:graphicData>
        </a:graphic>
      </p:graphicFrame>
      <p:sp>
        <p:nvSpPr>
          <p:cNvPr id="5" name="Rectangle 1">
            <a:extLst>
              <a:ext uri="{FF2B5EF4-FFF2-40B4-BE49-F238E27FC236}">
                <a16:creationId xmlns:a16="http://schemas.microsoft.com/office/drawing/2014/main" id="{B8E02C7B-C7F6-D8C9-161A-F299222F0088}"/>
              </a:ext>
            </a:extLst>
          </p:cNvPr>
          <p:cNvSpPr>
            <a:spLocks noChangeArrowheads="1"/>
          </p:cNvSpPr>
          <p:nvPr/>
        </p:nvSpPr>
        <p:spPr bwMode="auto">
          <a:xfrm>
            <a:off x="1758806" y="2461683"/>
            <a:ext cx="65" cy="477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1791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5186D-C81A-6A86-08CA-45FCD39EDE65}"/>
              </a:ext>
            </a:extLst>
          </p:cNvPr>
          <p:cNvSpPr>
            <a:spLocks noGrp="1"/>
          </p:cNvSpPr>
          <p:nvPr>
            <p:ph type="ctrTitle"/>
          </p:nvPr>
        </p:nvSpPr>
        <p:spPr>
          <a:xfrm>
            <a:off x="1380565" y="179294"/>
            <a:ext cx="8839200" cy="972951"/>
          </a:xfrm>
        </p:spPr>
        <p:txBody>
          <a:bodyPr/>
          <a:lstStyle/>
          <a:p>
            <a:r>
              <a:rPr lang="en-IN" dirty="0">
                <a:solidFill>
                  <a:srgbClr val="FF0000"/>
                </a:solidFill>
                <a:latin typeface="Times New Roman" panose="02020603050405020304" pitchFamily="18" charset="0"/>
                <a:cs typeface="Times New Roman" panose="02020603050405020304" pitchFamily="18" charset="0"/>
              </a:rPr>
              <a:t>Results </a:t>
            </a:r>
          </a:p>
        </p:txBody>
      </p:sp>
      <p:sp>
        <p:nvSpPr>
          <p:cNvPr id="3" name="Subtitle 2">
            <a:extLst>
              <a:ext uri="{FF2B5EF4-FFF2-40B4-BE49-F238E27FC236}">
                <a16:creationId xmlns:a16="http://schemas.microsoft.com/office/drawing/2014/main" id="{0050AA72-E374-A0B0-3E60-F2D469A36FCA}"/>
              </a:ext>
            </a:extLst>
          </p:cNvPr>
          <p:cNvSpPr>
            <a:spLocks noGrp="1"/>
          </p:cNvSpPr>
          <p:nvPr>
            <p:ph type="subTitle" idx="1"/>
          </p:nvPr>
        </p:nvSpPr>
        <p:spPr>
          <a:xfrm>
            <a:off x="986118" y="1676400"/>
            <a:ext cx="9681882" cy="3581400"/>
          </a:xfrm>
        </p:spPr>
        <p:txBody>
          <a:bodyPr/>
          <a:lstStyle/>
          <a:p>
            <a:endParaRPr lang="en-IN" dirty="0"/>
          </a:p>
        </p:txBody>
      </p:sp>
      <p:pic>
        <p:nvPicPr>
          <p:cNvPr id="5" name="Picture 4">
            <a:extLst>
              <a:ext uri="{FF2B5EF4-FFF2-40B4-BE49-F238E27FC236}">
                <a16:creationId xmlns:a16="http://schemas.microsoft.com/office/drawing/2014/main" id="{D3E5E8C4-BB63-093A-31C4-C282E28A2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563"/>
            <a:ext cx="11942618" cy="5733437"/>
          </a:xfrm>
          <a:prstGeom prst="rect">
            <a:avLst/>
          </a:prstGeom>
        </p:spPr>
      </p:pic>
    </p:spTree>
    <p:extLst>
      <p:ext uri="{BB962C8B-B14F-4D97-AF65-F5344CB8AC3E}">
        <p14:creationId xmlns:p14="http://schemas.microsoft.com/office/powerpoint/2010/main" val="275466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74B-191C-DCA1-8F13-826D4BA7A232}"/>
              </a:ext>
            </a:extLst>
          </p:cNvPr>
          <p:cNvSpPr>
            <a:spLocks noGrp="1"/>
          </p:cNvSpPr>
          <p:nvPr>
            <p:ph type="ctrTitle"/>
          </p:nvPr>
        </p:nvSpPr>
        <p:spPr>
          <a:xfrm>
            <a:off x="1270814" y="115453"/>
            <a:ext cx="8677835" cy="919163"/>
          </a:xfrm>
        </p:spPr>
        <p:txBody>
          <a:bodyPr/>
          <a:lstStyle/>
          <a:p>
            <a:r>
              <a:rPr lang="en-IN" dirty="0">
                <a:solidFill>
                  <a:srgbClr val="FF0000"/>
                </a:solidFill>
                <a:latin typeface="Times New Roman" panose="02020603050405020304" pitchFamily="18" charset="0"/>
                <a:cs typeface="Times New Roman" panose="02020603050405020304" pitchFamily="18" charset="0"/>
              </a:rPr>
              <a:t>Evaluation metrices </a:t>
            </a:r>
          </a:p>
        </p:txBody>
      </p:sp>
      <p:sp>
        <p:nvSpPr>
          <p:cNvPr id="3" name="Subtitle 2">
            <a:extLst>
              <a:ext uri="{FF2B5EF4-FFF2-40B4-BE49-F238E27FC236}">
                <a16:creationId xmlns:a16="http://schemas.microsoft.com/office/drawing/2014/main" id="{20536AFD-32C4-2325-E059-800B28F54189}"/>
              </a:ext>
            </a:extLst>
          </p:cNvPr>
          <p:cNvSpPr>
            <a:spLocks noGrp="1"/>
          </p:cNvSpPr>
          <p:nvPr>
            <p:ph type="subTitle" idx="1"/>
          </p:nvPr>
        </p:nvSpPr>
        <p:spPr>
          <a:xfrm>
            <a:off x="1156446" y="1034616"/>
            <a:ext cx="10453663" cy="5823383"/>
          </a:xfrm>
        </p:spPr>
        <p:txBody>
          <a:bodyPr/>
          <a:lstStyle/>
          <a:p>
            <a:r>
              <a:rPr lang="en-IN" sz="3200" dirty="0">
                <a:solidFill>
                  <a:srgbClr val="00B0F0"/>
                </a:solidFill>
                <a:latin typeface="Times New Roman" panose="02020603050405020304" pitchFamily="18" charset="0"/>
                <a:cs typeface="Times New Roman" panose="02020603050405020304" pitchFamily="18" charset="0"/>
              </a:rPr>
              <a:t>FOREGROUND – BACKGROUND DICE(FBD)</a:t>
            </a:r>
          </a:p>
          <a:p>
            <a:pPr marL="342900" indent="-34290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It measures the similarity between the foreground (object of interest) regions in the predicted segmentation and the ground truth segmentation.</a:t>
            </a:r>
          </a:p>
          <a:p>
            <a:pPr marL="342900" indent="-342900" algn="l">
              <a:buFont typeface="Arial" panose="020B0604020202020204" pitchFamily="34" charset="0"/>
              <a:buChar char="•"/>
            </a:pPr>
            <a:r>
              <a:rPr lang="en-US" dirty="0">
                <a:solidFill>
                  <a:srgbClr val="0D0D0D"/>
                </a:solidFill>
                <a:highlight>
                  <a:srgbClr val="FFFFFF"/>
                </a:highlight>
                <a:latin typeface="Times New Roman" panose="02020603050405020304" pitchFamily="18" charset="0"/>
                <a:cs typeface="Times New Roman" panose="02020603050405020304" pitchFamily="18" charset="0"/>
              </a:rPr>
              <a:t>Calculated by </a:t>
            </a:r>
            <a:r>
              <a:rPr lang="en-IN" dirty="0">
                <a:solidFill>
                  <a:srgbClr val="0D0D0D"/>
                </a:solidFill>
                <a:highlight>
                  <a:srgbClr val="FFFFFF"/>
                </a:highlight>
                <a:latin typeface="Times New Roman" panose="02020603050405020304" pitchFamily="18" charset="0"/>
                <a:cs typeface="Times New Roman" panose="02020603050405020304" pitchFamily="18" charset="0"/>
              </a:rPr>
              <a:t> -- </a:t>
            </a:r>
            <a:endParaRPr lang="en-US" dirty="0">
              <a:solidFill>
                <a:srgbClr val="0D0D0D"/>
              </a:solidFill>
              <a:highlight>
                <a:srgbClr val="FFFFFF"/>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CAFB503-0A28-89F1-E284-BB7D19DF4421}"/>
              </a:ext>
            </a:extLst>
          </p:cNvPr>
          <p:cNvPicPr>
            <a:picLocks noChangeAspect="1"/>
          </p:cNvPicPr>
          <p:nvPr/>
        </p:nvPicPr>
        <p:blipFill rotWithShape="1">
          <a:blip r:embed="rId2">
            <a:extLst>
              <a:ext uri="{28A0092B-C50C-407E-A947-70E740481C1C}">
                <a14:useLocalDpi xmlns:a14="http://schemas.microsoft.com/office/drawing/2010/main" val="0"/>
              </a:ext>
            </a:extLst>
          </a:blip>
          <a:srcRect t="10615"/>
          <a:stretch/>
        </p:blipFill>
        <p:spPr>
          <a:xfrm>
            <a:off x="1270814" y="3292564"/>
            <a:ext cx="4155804" cy="675389"/>
          </a:xfrm>
          <a:prstGeom prst="rect">
            <a:avLst/>
          </a:prstGeom>
        </p:spPr>
      </p:pic>
      <p:pic>
        <p:nvPicPr>
          <p:cNvPr id="6" name="Picture 5">
            <a:extLst>
              <a:ext uri="{FF2B5EF4-FFF2-40B4-BE49-F238E27FC236}">
                <a16:creationId xmlns:a16="http://schemas.microsoft.com/office/drawing/2014/main" id="{E67FA879-3A8A-81F2-BEBD-61199680E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093" y="4794683"/>
            <a:ext cx="3961245" cy="1028700"/>
          </a:xfrm>
          <a:prstGeom prst="rect">
            <a:avLst/>
          </a:prstGeom>
        </p:spPr>
      </p:pic>
      <p:pic>
        <p:nvPicPr>
          <p:cNvPr id="8" name="Picture 7">
            <a:extLst>
              <a:ext uri="{FF2B5EF4-FFF2-40B4-BE49-F238E27FC236}">
                <a16:creationId xmlns:a16="http://schemas.microsoft.com/office/drawing/2014/main" id="{A8A55E47-EC6A-56B4-48EC-7AE5B7BAC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9963" y="3630258"/>
            <a:ext cx="2438400" cy="2438400"/>
          </a:xfrm>
          <a:prstGeom prst="rect">
            <a:avLst/>
          </a:prstGeom>
        </p:spPr>
      </p:pic>
      <p:pic>
        <p:nvPicPr>
          <p:cNvPr id="10" name="Picture 9">
            <a:extLst>
              <a:ext uri="{FF2B5EF4-FFF2-40B4-BE49-F238E27FC236}">
                <a16:creationId xmlns:a16="http://schemas.microsoft.com/office/drawing/2014/main" id="{B893CB07-14B7-230C-2458-8A458761DC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0358" y="3575483"/>
            <a:ext cx="2438400" cy="2438400"/>
          </a:xfrm>
          <a:prstGeom prst="rect">
            <a:avLst/>
          </a:prstGeom>
        </p:spPr>
      </p:pic>
      <p:sp>
        <p:nvSpPr>
          <p:cNvPr id="11" name="TextBox 10">
            <a:extLst>
              <a:ext uri="{FF2B5EF4-FFF2-40B4-BE49-F238E27FC236}">
                <a16:creationId xmlns:a16="http://schemas.microsoft.com/office/drawing/2014/main" id="{B7BD0F67-9FE2-578D-BB05-4A951378C40D}"/>
              </a:ext>
            </a:extLst>
          </p:cNvPr>
          <p:cNvSpPr txBox="1"/>
          <p:nvPr/>
        </p:nvSpPr>
        <p:spPr>
          <a:xfrm>
            <a:off x="6079963" y="2786142"/>
            <a:ext cx="5243819" cy="369332"/>
          </a:xfrm>
          <a:prstGeom prst="rect">
            <a:avLst/>
          </a:prstGeom>
          <a:noFill/>
        </p:spPr>
        <p:txBody>
          <a:bodyPr wrap="square" rtlCol="0">
            <a:spAutoFit/>
          </a:bodyPr>
          <a:lstStyle/>
          <a:p>
            <a:r>
              <a:rPr lang="en-IN" dirty="0"/>
              <a:t>Ground truth   mask                              predicted mask</a:t>
            </a:r>
          </a:p>
        </p:txBody>
      </p:sp>
    </p:spTree>
    <p:extLst>
      <p:ext uri="{BB962C8B-B14F-4D97-AF65-F5344CB8AC3E}">
        <p14:creationId xmlns:p14="http://schemas.microsoft.com/office/powerpoint/2010/main" val="1892247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85B9C-B32C-9097-8346-D6C471830963}"/>
              </a:ext>
            </a:extLst>
          </p:cNvPr>
          <p:cNvSpPr>
            <a:spLocks noGrp="1"/>
          </p:cNvSpPr>
          <p:nvPr>
            <p:ph type="ctrTitle"/>
          </p:nvPr>
        </p:nvSpPr>
        <p:spPr>
          <a:xfrm>
            <a:off x="2232211" y="268940"/>
            <a:ext cx="7064188" cy="892269"/>
          </a:xfrm>
        </p:spPr>
        <p:txBody>
          <a:bodyPr>
            <a:normAutofit fontScale="90000"/>
          </a:bodyPr>
          <a:lstStyle/>
          <a:p>
            <a:r>
              <a:rPr lang="en-IN" dirty="0">
                <a:solidFill>
                  <a:srgbClr val="FF0000"/>
                </a:solidFill>
                <a:latin typeface="Times New Roman" panose="02020603050405020304" pitchFamily="18" charset="0"/>
                <a:cs typeface="Times New Roman" panose="02020603050405020304" pitchFamily="18" charset="0"/>
              </a:rPr>
              <a:t>Future work </a:t>
            </a:r>
          </a:p>
        </p:txBody>
      </p:sp>
      <p:sp>
        <p:nvSpPr>
          <p:cNvPr id="4" name="Rectangle 1">
            <a:extLst>
              <a:ext uri="{FF2B5EF4-FFF2-40B4-BE49-F238E27FC236}">
                <a16:creationId xmlns:a16="http://schemas.microsoft.com/office/drawing/2014/main" id="{E7379DFF-0550-4067-4F19-6FCFA38B4F99}"/>
              </a:ext>
            </a:extLst>
          </p:cNvPr>
          <p:cNvSpPr>
            <a:spLocks noGrp="1" noChangeArrowheads="1"/>
          </p:cNvSpPr>
          <p:nvPr>
            <p:ph type="subTitle" idx="1"/>
          </p:nvPr>
        </p:nvSpPr>
        <p:spPr bwMode="auto">
          <a:xfrm>
            <a:off x="868218" y="1653165"/>
            <a:ext cx="9353718"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 efficiency with heuristic stopping criteria and pre-trained weight initialization.</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Explore self-supervised instance-level leaf segmentation using distance transform and mask integration.</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Anticipate advancements in generic object segmentation and representation learning.</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02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8C4E3-2B99-5323-2A87-00DDB00372C5}"/>
              </a:ext>
            </a:extLst>
          </p:cNvPr>
          <p:cNvSpPr>
            <a:spLocks noGrp="1"/>
          </p:cNvSpPr>
          <p:nvPr>
            <p:ph type="ctrTitle"/>
          </p:nvPr>
        </p:nvSpPr>
        <p:spPr>
          <a:xfrm>
            <a:off x="708211" y="618284"/>
            <a:ext cx="8597153" cy="981916"/>
          </a:xfrm>
        </p:spPr>
        <p:txBody>
          <a:bodyPr>
            <a:normAutofit/>
          </a:bodyPr>
          <a:lstStyle/>
          <a:p>
            <a:r>
              <a:rPr lang="en-IN" sz="4400" dirty="0">
                <a:solidFill>
                  <a:srgbClr val="FF0000"/>
                </a:solidFill>
                <a:latin typeface="Times New Roman" panose="02020603050405020304" pitchFamily="18" charset="0"/>
                <a:cs typeface="Times New Roman" panose="02020603050405020304" pitchFamily="18" charset="0"/>
              </a:rPr>
              <a:t>    WORK CARRIED OUT </a:t>
            </a:r>
          </a:p>
        </p:txBody>
      </p:sp>
      <p:sp>
        <p:nvSpPr>
          <p:cNvPr id="3" name="Subtitle 2">
            <a:extLst>
              <a:ext uri="{FF2B5EF4-FFF2-40B4-BE49-F238E27FC236}">
                <a16:creationId xmlns:a16="http://schemas.microsoft.com/office/drawing/2014/main" id="{C08F65B2-88FB-8A4D-8C4F-D0536A000C77}"/>
              </a:ext>
            </a:extLst>
          </p:cNvPr>
          <p:cNvSpPr>
            <a:spLocks noGrp="1"/>
          </p:cNvSpPr>
          <p:nvPr>
            <p:ph type="subTitle" idx="1"/>
          </p:nvPr>
        </p:nvSpPr>
        <p:spPr>
          <a:xfrm>
            <a:off x="1246094" y="1810871"/>
            <a:ext cx="9421906" cy="3446929"/>
          </a:xfrm>
        </p:spPr>
        <p:txBody>
          <a:bodyPr/>
          <a:lstStyle/>
          <a:p>
            <a:pPr marL="342900" indent="-342900" algn="l">
              <a:buFont typeface="Arial" panose="020B0604020202020204" pitchFamily="34" charset="0"/>
              <a:buChar char="•"/>
            </a:pPr>
            <a:r>
              <a:rPr lang="en-IN" dirty="0">
                <a:hlinkClick r:id="rId2"/>
              </a:rPr>
              <a:t>https://colab.research.google.com/drive/1ijtuZPgUtt7SX--5FudNuJD1wk916IQB?usp=sharing</a:t>
            </a:r>
            <a:endParaRPr lang="en-IN" dirty="0"/>
          </a:p>
        </p:txBody>
      </p:sp>
    </p:spTree>
    <p:extLst>
      <p:ext uri="{BB962C8B-B14F-4D97-AF65-F5344CB8AC3E}">
        <p14:creationId xmlns:p14="http://schemas.microsoft.com/office/powerpoint/2010/main" val="3442136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126A8-6C93-A199-7F0E-B23C74C7CDC9}"/>
              </a:ext>
            </a:extLst>
          </p:cNvPr>
          <p:cNvSpPr>
            <a:spLocks noGrp="1"/>
          </p:cNvSpPr>
          <p:nvPr>
            <p:ph type="title"/>
          </p:nvPr>
        </p:nvSpPr>
        <p:spPr>
          <a:xfrm>
            <a:off x="838200" y="194796"/>
            <a:ext cx="10515600" cy="1325563"/>
          </a:xfrm>
        </p:spPr>
        <p:txBody>
          <a:bodyPr>
            <a:normAutofit/>
          </a:bodyPr>
          <a:lstStyle/>
          <a:p>
            <a:r>
              <a:rPr lang="en-IN" sz="6000" dirty="0">
                <a:solidFill>
                  <a:srgbClr val="FF0000"/>
                </a:solidFill>
              </a:rPr>
              <a:t>          </a:t>
            </a:r>
            <a:r>
              <a:rPr lang="en-IN" sz="6000" dirty="0">
                <a:solidFill>
                  <a:srgbClr val="FF0000"/>
                </a:solidFill>
                <a:latin typeface="Times New Roman" panose="02020603050405020304" pitchFamily="18" charset="0"/>
                <a:cs typeface="Times New Roman" panose="02020603050405020304" pitchFamily="18" charset="0"/>
              </a:rPr>
              <a:t>Base paper Details</a:t>
            </a:r>
            <a:endParaRPr lang="en-IN" sz="6000"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5019E14C-BEA7-B291-BF5A-80817B7CB19D}"/>
              </a:ext>
            </a:extLst>
          </p:cNvPr>
          <p:cNvSpPr>
            <a:spLocks noGrp="1"/>
          </p:cNvSpPr>
          <p:nvPr>
            <p:ph idx="1"/>
          </p:nvPr>
        </p:nvSpPr>
        <p:spPr>
          <a:xfrm>
            <a:off x="313765" y="1837765"/>
            <a:ext cx="11779623" cy="4339198"/>
          </a:xfrm>
        </p:spPr>
        <p:txBody>
          <a:bodyPr>
            <a:normAutofit/>
          </a:bodyPr>
          <a:lstStyle/>
          <a:p>
            <a:pPr>
              <a:lnSpc>
                <a:spcPct val="100000"/>
              </a:lnSpc>
            </a:pPr>
            <a:r>
              <a:rPr lang="en-IN" dirty="0">
                <a:solidFill>
                  <a:schemeClr val="accent1"/>
                </a:solidFill>
                <a:latin typeface="Times New Roman" panose="02020603050405020304" pitchFamily="18" charset="0"/>
                <a:cs typeface="Times New Roman" panose="02020603050405020304" pitchFamily="18" charset="0"/>
              </a:rPr>
              <a:t>Title of  the base paper		:   </a:t>
            </a:r>
            <a:r>
              <a:rPr lang="en-US" dirty="0">
                <a:latin typeface="Times New Roman" panose="02020603050405020304" pitchFamily="18" charset="0"/>
                <a:cs typeface="Times New Roman" panose="02020603050405020304" pitchFamily="18" charset="0"/>
              </a:rPr>
              <a:t>Self-Supervised Leaf Segmentation under                     			          		    complex lighting situation        </a:t>
            </a:r>
            <a:endParaRPr lang="en-IN" dirty="0">
              <a:latin typeface="Times New Roman" panose="02020603050405020304" pitchFamily="18" charset="0"/>
              <a:cs typeface="Times New Roman" panose="02020603050405020304" pitchFamily="18" charset="0"/>
            </a:endParaRPr>
          </a:p>
          <a:p>
            <a:pPr>
              <a:lnSpc>
                <a:spcPct val="100000"/>
              </a:lnSpc>
            </a:pPr>
            <a:r>
              <a:rPr lang="en-IN" dirty="0">
                <a:solidFill>
                  <a:schemeClr val="accent1"/>
                </a:solidFill>
                <a:latin typeface="Times New Roman" panose="02020603050405020304" pitchFamily="18" charset="0"/>
                <a:cs typeface="Times New Roman" panose="02020603050405020304" pitchFamily="18" charset="0"/>
              </a:rPr>
              <a:t>Name of the Journal		:   </a:t>
            </a:r>
            <a:r>
              <a:rPr lang="en-IN" dirty="0">
                <a:latin typeface="Times New Roman" panose="02020603050405020304" pitchFamily="18" charset="0"/>
                <a:cs typeface="Times New Roman" panose="02020603050405020304" pitchFamily="18" charset="0"/>
              </a:rPr>
              <a:t>Pattern Recognition</a:t>
            </a:r>
          </a:p>
          <a:p>
            <a:pPr>
              <a:lnSpc>
                <a:spcPct val="100000"/>
              </a:lnSpc>
            </a:pPr>
            <a:r>
              <a:rPr lang="en-IN" dirty="0">
                <a:solidFill>
                  <a:schemeClr val="accent1"/>
                </a:solidFill>
                <a:latin typeface="Times New Roman" panose="02020603050405020304" pitchFamily="18" charset="0"/>
                <a:cs typeface="Times New Roman" panose="02020603050405020304" pitchFamily="18" charset="0"/>
              </a:rPr>
              <a:t>Indexing 				:   </a:t>
            </a:r>
            <a:r>
              <a:rPr lang="en-IN" dirty="0">
                <a:latin typeface="Times New Roman" panose="02020603050405020304" pitchFamily="18" charset="0"/>
                <a:cs typeface="Times New Roman" panose="02020603050405020304" pitchFamily="18" charset="0"/>
              </a:rPr>
              <a:t>ScienceDirect</a:t>
            </a:r>
          </a:p>
          <a:p>
            <a:pPr>
              <a:lnSpc>
                <a:spcPct val="100000"/>
              </a:lnSpc>
            </a:pPr>
            <a:r>
              <a:rPr lang="en-IN" dirty="0">
                <a:solidFill>
                  <a:schemeClr val="accent1"/>
                </a:solidFill>
                <a:latin typeface="Times New Roman" panose="02020603050405020304" pitchFamily="18" charset="0"/>
                <a:cs typeface="Times New Roman" panose="02020603050405020304" pitchFamily="18" charset="0"/>
              </a:rPr>
              <a:t>Impact factor of Journal		:   </a:t>
            </a:r>
            <a:r>
              <a:rPr lang="en-IN" dirty="0">
                <a:latin typeface="Times New Roman" panose="02020603050405020304" pitchFamily="18" charset="0"/>
                <a:cs typeface="Times New Roman" panose="02020603050405020304" pitchFamily="18" charset="0"/>
              </a:rPr>
              <a:t>8.518</a:t>
            </a:r>
          </a:p>
          <a:p>
            <a:pPr>
              <a:lnSpc>
                <a:spcPct val="100000"/>
              </a:lnSpc>
            </a:pPr>
            <a:r>
              <a:rPr lang="en-IN" dirty="0">
                <a:solidFill>
                  <a:schemeClr val="accent1"/>
                </a:solidFill>
                <a:latin typeface="Times New Roman" panose="02020603050405020304" pitchFamily="18" charset="0"/>
                <a:cs typeface="Times New Roman" panose="02020603050405020304" pitchFamily="18" charset="0"/>
              </a:rPr>
              <a:t>Year of publication		:   </a:t>
            </a:r>
            <a:r>
              <a:rPr lang="en-IN" dirty="0">
                <a:latin typeface="Times New Roman" panose="02020603050405020304" pitchFamily="18" charset="0"/>
                <a:cs typeface="Times New Roman" panose="02020603050405020304" pitchFamily="18" charset="0"/>
              </a:rPr>
              <a:t>2022</a:t>
            </a:r>
          </a:p>
          <a:p>
            <a:pPr>
              <a:lnSpc>
                <a:spcPct val="100000"/>
              </a:lnSpc>
            </a:pPr>
            <a:r>
              <a:rPr lang="en-IN" dirty="0">
                <a:solidFill>
                  <a:schemeClr val="accent1"/>
                </a:solidFill>
                <a:latin typeface="Times New Roman" panose="02020603050405020304" pitchFamily="18" charset="0"/>
                <a:cs typeface="Times New Roman" panose="02020603050405020304" pitchFamily="18" charset="0"/>
              </a:rPr>
              <a:t>Link of the Base paper		:   </a:t>
            </a:r>
            <a:r>
              <a:rPr lang="en-IN" sz="1800" dirty="0">
                <a:latin typeface="Times New Roman" panose="02020603050405020304" pitchFamily="18" charset="0"/>
                <a:cs typeface="Times New Roman" panose="02020603050405020304" pitchFamily="18" charset="0"/>
                <a:hlinkClick r:id="rId2" tooltip="https://www.sciencedirect.com/science/article/pii/S0031320322005015">
                  <a:extLst>
                    <a:ext uri="{A12FA001-AC4F-418D-AE19-62706E023703}">
                      <ahyp:hlinkClr xmlns:ahyp="http://schemas.microsoft.com/office/drawing/2018/hyperlinkcolor" val="tx"/>
                    </a:ext>
                  </a:extLst>
                </a:hlinkClick>
              </a:rPr>
              <a:t>https://www.sciencedirect.com/science/article/pii/S0031320322005015</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8110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4FD4-127D-A6AE-5A97-BD2C6B6C177A}"/>
              </a:ext>
            </a:extLst>
          </p:cNvPr>
          <p:cNvSpPr>
            <a:spLocks noGrp="1"/>
          </p:cNvSpPr>
          <p:nvPr>
            <p:ph type="title"/>
          </p:nvPr>
        </p:nvSpPr>
        <p:spPr>
          <a:xfrm>
            <a:off x="582706" y="108910"/>
            <a:ext cx="10445674" cy="984783"/>
          </a:xfrm>
        </p:spPr>
        <p:txBody>
          <a:bodyPr>
            <a:normAutofit/>
          </a:bodyPr>
          <a:lstStyle/>
          <a:p>
            <a:r>
              <a:rPr lang="en-IN" sz="6000" dirty="0">
                <a:solidFill>
                  <a:srgbClr val="FF0000"/>
                </a:solidFill>
                <a:latin typeface="Times New Roman" panose="02020603050405020304" pitchFamily="18" charset="0"/>
                <a:cs typeface="Times New Roman" panose="02020603050405020304" pitchFamily="18" charset="0"/>
              </a:rPr>
              <a:t>                   Conclusion</a:t>
            </a:r>
          </a:p>
        </p:txBody>
      </p:sp>
      <p:sp>
        <p:nvSpPr>
          <p:cNvPr id="3" name="Content Placeholder 2">
            <a:extLst>
              <a:ext uri="{FF2B5EF4-FFF2-40B4-BE49-F238E27FC236}">
                <a16:creationId xmlns:a16="http://schemas.microsoft.com/office/drawing/2014/main" id="{D21D38B8-4612-09E8-E69D-7FBE2E6A9DFF}"/>
              </a:ext>
            </a:extLst>
          </p:cNvPr>
          <p:cNvSpPr>
            <a:spLocks noGrp="1"/>
          </p:cNvSpPr>
          <p:nvPr>
            <p:ph idx="1"/>
          </p:nvPr>
        </p:nvSpPr>
        <p:spPr>
          <a:xfrm>
            <a:off x="493059" y="1156448"/>
            <a:ext cx="11286473" cy="5463320"/>
          </a:xfrm>
        </p:spPr>
        <p:txBody>
          <a:bodyPr>
            <a:normAutofit/>
          </a:bodyPr>
          <a:lstStyle/>
          <a:p>
            <a:pPr>
              <a:lnSpc>
                <a:spcPct val="150000"/>
              </a:lnSpc>
            </a:pPr>
            <a:r>
              <a:rPr lang="en-US" dirty="0">
                <a:solidFill>
                  <a:srgbClr val="222222"/>
                </a:solidFill>
                <a:latin typeface="Times New Roman" panose="02020603050405020304" pitchFamily="18" charset="0"/>
                <a:cs typeface="Times New Roman" panose="02020603050405020304" pitchFamily="18" charset="0"/>
              </a:rPr>
              <a:t>T</a:t>
            </a:r>
            <a:r>
              <a:rPr lang="en-US" b="0" i="0" dirty="0">
                <a:solidFill>
                  <a:srgbClr val="222222"/>
                </a:solidFill>
                <a:effectLst/>
                <a:latin typeface="Times New Roman" panose="02020603050405020304" pitchFamily="18" charset="0"/>
                <a:cs typeface="Times New Roman" panose="02020603050405020304" pitchFamily="18" charset="0"/>
              </a:rPr>
              <a:t>he objective of the project is to introduce a self-supervised leaf</a:t>
            </a:r>
            <a:br>
              <a:rPr lang="en-US" dirty="0">
                <a:latin typeface="Times New Roman" panose="02020603050405020304" pitchFamily="18" charset="0"/>
                <a:cs typeface="Times New Roman" panose="02020603050405020304" pitchFamily="18" charset="0"/>
              </a:rPr>
            </a:br>
            <a:r>
              <a:rPr lang="en-US" b="0" i="0" dirty="0">
                <a:solidFill>
                  <a:srgbClr val="222222"/>
                </a:solidFill>
                <a:effectLst/>
                <a:latin typeface="Times New Roman" panose="02020603050405020304" pitchFamily="18" charset="0"/>
                <a:cs typeface="Times New Roman" panose="02020603050405020304" pitchFamily="18" charset="0"/>
              </a:rPr>
              <a:t>segmentation framework that does not require annotated training data to segment leaf areas from the background in difficult illumination</a:t>
            </a:r>
            <a:r>
              <a:rPr lang="en-US" dirty="0">
                <a:solidFill>
                  <a:srgbClr val="222222"/>
                </a:solidFill>
                <a:latin typeface="Times New Roman" panose="02020603050405020304" pitchFamily="18" charset="0"/>
                <a:cs typeface="Times New Roman" panose="02020603050405020304" pitchFamily="18" charset="0"/>
              </a:rPr>
              <a:t> </a:t>
            </a:r>
            <a:r>
              <a:rPr lang="en-US" b="0" i="0" dirty="0">
                <a:solidFill>
                  <a:srgbClr val="222222"/>
                </a:solidFill>
                <a:effectLst/>
                <a:latin typeface="Times New Roman" panose="02020603050405020304" pitchFamily="18" charset="0"/>
                <a:cs typeface="Times New Roman" panose="02020603050405020304" pitchFamily="18" charset="0"/>
              </a:rPr>
              <a:t>situations.</a:t>
            </a:r>
          </a:p>
          <a:p>
            <a:pPr>
              <a:lnSpc>
                <a:spcPct val="150000"/>
              </a:lnSpc>
            </a:pPr>
            <a:r>
              <a:rPr lang="en-US" b="0" i="0" dirty="0">
                <a:solidFill>
                  <a:srgbClr val="222222"/>
                </a:solidFill>
                <a:effectLst/>
                <a:latin typeface="Times New Roman" panose="02020603050405020304" pitchFamily="18" charset="0"/>
                <a:cs typeface="Times New Roman" panose="02020603050405020304" pitchFamily="18" charset="0"/>
              </a:rPr>
              <a:t>The pixel-wise label assignment in the suggested self-supervised semantic segmentation model is updated and improved iteratively. From the obtained results ,we can infer and find time it takes to segment an image of 512x512 pixels in our system.</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7100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C09B-7118-7D0B-4A86-AD54CA302A6F}"/>
              </a:ext>
            </a:extLst>
          </p:cNvPr>
          <p:cNvSpPr>
            <a:spLocks noGrp="1"/>
          </p:cNvSpPr>
          <p:nvPr>
            <p:ph type="title"/>
          </p:nvPr>
        </p:nvSpPr>
        <p:spPr>
          <a:xfrm>
            <a:off x="251013" y="152401"/>
            <a:ext cx="10927976" cy="744070"/>
          </a:xfrm>
        </p:spPr>
        <p:txBody>
          <a:bodyPr>
            <a:noAutofit/>
          </a:bodyPr>
          <a:lstStyle/>
          <a:p>
            <a:r>
              <a:rPr lang="en-IN" sz="6000" dirty="0">
                <a:solidFill>
                  <a:srgbClr val="FF0000"/>
                </a:solidFill>
                <a:latin typeface="Times New Roman" panose="02020603050405020304" pitchFamily="18" charset="0"/>
                <a:cs typeface="Times New Roman" panose="02020603050405020304" pitchFamily="18" charset="0"/>
              </a:rPr>
              <a:t>                   References</a:t>
            </a:r>
          </a:p>
        </p:txBody>
      </p:sp>
      <p:sp>
        <p:nvSpPr>
          <p:cNvPr id="3" name="Content Placeholder 2">
            <a:extLst>
              <a:ext uri="{FF2B5EF4-FFF2-40B4-BE49-F238E27FC236}">
                <a16:creationId xmlns:a16="http://schemas.microsoft.com/office/drawing/2014/main" id="{28C3BB8B-1DF7-603F-8DAF-CD2926B716A1}"/>
              </a:ext>
            </a:extLst>
          </p:cNvPr>
          <p:cNvSpPr>
            <a:spLocks noGrp="1"/>
          </p:cNvSpPr>
          <p:nvPr>
            <p:ph idx="1"/>
          </p:nvPr>
        </p:nvSpPr>
        <p:spPr>
          <a:xfrm>
            <a:off x="251013" y="1192306"/>
            <a:ext cx="11102787" cy="5387788"/>
          </a:xfrm>
        </p:spPr>
        <p:txBody>
          <a:bodyPr>
            <a:noAutofit/>
          </a:bodyPr>
          <a:lstStyle/>
          <a:p>
            <a:pPr>
              <a:lnSpc>
                <a:spcPct val="150000"/>
              </a:lnSpc>
            </a:pPr>
            <a:r>
              <a:rPr lang="en-IN" sz="2200" b="0" i="0" dirty="0">
                <a:solidFill>
                  <a:srgbClr val="222222"/>
                </a:solidFill>
                <a:effectLst/>
                <a:latin typeface="Times New Roman" panose="02020603050405020304" pitchFamily="18" charset="0"/>
                <a:cs typeface="Times New Roman" panose="02020603050405020304" pitchFamily="18" charset="0"/>
              </a:rPr>
              <a:t>Mishra, Anand Muni, Prabhjot Kaur, Mukund Pratap Singh, and Santar Pal Singh. "A self-supervised overlapped multiple weed and crop leaf segmentation approach under complex light condition." </a:t>
            </a:r>
            <a:r>
              <a:rPr lang="en-IN" sz="2200" b="0" dirty="0">
                <a:solidFill>
                  <a:srgbClr val="222222"/>
                </a:solidFill>
                <a:effectLst/>
                <a:latin typeface="Times New Roman" panose="02020603050405020304" pitchFamily="18" charset="0"/>
                <a:cs typeface="Times New Roman" panose="02020603050405020304" pitchFamily="18" charset="0"/>
              </a:rPr>
              <a:t>Multimedia Tools and Applications </a:t>
            </a:r>
            <a:r>
              <a:rPr lang="en-IN" sz="2200" b="0" i="0" dirty="0">
                <a:solidFill>
                  <a:srgbClr val="222222"/>
                </a:solidFill>
                <a:effectLst/>
                <a:latin typeface="Times New Roman" panose="02020603050405020304" pitchFamily="18" charset="0"/>
                <a:cs typeface="Times New Roman" panose="02020603050405020304" pitchFamily="18" charset="0"/>
              </a:rPr>
              <a:t>(2024): 1-26.</a:t>
            </a:r>
          </a:p>
          <a:p>
            <a:pPr>
              <a:lnSpc>
                <a:spcPct val="150000"/>
              </a:lnSpc>
            </a:pPr>
            <a:r>
              <a:rPr lang="en-IN" sz="2200" b="0" i="0" dirty="0">
                <a:solidFill>
                  <a:srgbClr val="222222"/>
                </a:solidFill>
                <a:effectLst/>
                <a:latin typeface="Times New Roman" panose="02020603050405020304" pitchFamily="18" charset="0"/>
                <a:cs typeface="Times New Roman" panose="02020603050405020304" pitchFamily="18" charset="0"/>
              </a:rPr>
              <a:t>Li, Yinglun, Xiaohai Zhan, Shouyang Liu, Hao Lu, Ruibo Jiang, Wei Guo, Scott Chapman et al. "Self-supervised plant phenotyping by combining domain adaptation with 3D plant model simulations: application to wheat leaf counting at seedling stage." </a:t>
            </a:r>
            <a:r>
              <a:rPr lang="en-IN" sz="2200" b="0" dirty="0">
                <a:solidFill>
                  <a:srgbClr val="222222"/>
                </a:solidFill>
                <a:effectLst/>
                <a:latin typeface="Times New Roman" panose="02020603050405020304" pitchFamily="18" charset="0"/>
                <a:cs typeface="Times New Roman" panose="02020603050405020304" pitchFamily="18" charset="0"/>
              </a:rPr>
              <a:t>Plant Phenomics </a:t>
            </a:r>
            <a:r>
              <a:rPr lang="en-IN" sz="2200" b="0" i="0" dirty="0">
                <a:solidFill>
                  <a:srgbClr val="222222"/>
                </a:solidFill>
                <a:effectLst/>
                <a:latin typeface="Times New Roman" panose="02020603050405020304" pitchFamily="18" charset="0"/>
                <a:cs typeface="Times New Roman" panose="02020603050405020304" pitchFamily="18" charset="0"/>
              </a:rPr>
              <a:t>5 (2023): 0041.</a:t>
            </a:r>
          </a:p>
          <a:p>
            <a:pPr>
              <a:lnSpc>
                <a:spcPct val="150000"/>
              </a:lnSpc>
            </a:pPr>
            <a:r>
              <a:rPr lang="en-IN" sz="2200" b="0" i="0" dirty="0" err="1">
                <a:solidFill>
                  <a:srgbClr val="222222"/>
                </a:solidFill>
                <a:effectLst/>
                <a:latin typeface="Times New Roman" panose="02020603050405020304" pitchFamily="18" charset="0"/>
                <a:cs typeface="Times New Roman" panose="02020603050405020304" pitchFamily="18" charset="0"/>
              </a:rPr>
              <a:t>Minervini</a:t>
            </a:r>
            <a:r>
              <a:rPr lang="en-IN" sz="2200" b="0" i="0" dirty="0">
                <a:solidFill>
                  <a:srgbClr val="222222"/>
                </a:solidFill>
                <a:effectLst/>
                <a:latin typeface="Times New Roman" panose="02020603050405020304" pitchFamily="18" charset="0"/>
                <a:cs typeface="Times New Roman" panose="02020603050405020304" pitchFamily="18" charset="0"/>
              </a:rPr>
              <a:t>, Massimo, Andreas Fischbach, Hanno </a:t>
            </a:r>
            <a:r>
              <a:rPr lang="en-IN" sz="2200" b="0" i="0" dirty="0" err="1">
                <a:solidFill>
                  <a:srgbClr val="222222"/>
                </a:solidFill>
                <a:effectLst/>
                <a:latin typeface="Times New Roman" panose="02020603050405020304" pitchFamily="18" charset="0"/>
                <a:cs typeface="Times New Roman" panose="02020603050405020304" pitchFamily="18" charset="0"/>
              </a:rPr>
              <a:t>Scharr</a:t>
            </a:r>
            <a:r>
              <a:rPr lang="en-IN" sz="2200" b="0" i="0" dirty="0">
                <a:solidFill>
                  <a:srgbClr val="222222"/>
                </a:solidFill>
                <a:effectLst/>
                <a:latin typeface="Times New Roman" panose="02020603050405020304" pitchFamily="18" charset="0"/>
                <a:cs typeface="Times New Roman" panose="02020603050405020304" pitchFamily="18" charset="0"/>
              </a:rPr>
              <a:t>, and </a:t>
            </a:r>
            <a:r>
              <a:rPr lang="en-IN" sz="2200" b="0" i="0" dirty="0" err="1">
                <a:solidFill>
                  <a:srgbClr val="222222"/>
                </a:solidFill>
                <a:effectLst/>
                <a:latin typeface="Times New Roman" panose="02020603050405020304" pitchFamily="18" charset="0"/>
                <a:cs typeface="Times New Roman" panose="02020603050405020304" pitchFamily="18" charset="0"/>
              </a:rPr>
              <a:t>Sotirios</a:t>
            </a:r>
            <a:r>
              <a:rPr lang="en-IN" sz="2200" b="0" i="0" dirty="0">
                <a:solidFill>
                  <a:srgbClr val="222222"/>
                </a:solidFill>
                <a:effectLst/>
                <a:latin typeface="Times New Roman" panose="02020603050405020304" pitchFamily="18" charset="0"/>
                <a:cs typeface="Times New Roman" panose="02020603050405020304" pitchFamily="18" charset="0"/>
              </a:rPr>
              <a:t> A. </a:t>
            </a:r>
            <a:r>
              <a:rPr lang="en-IN" sz="2200" b="0" i="0" dirty="0" err="1">
                <a:solidFill>
                  <a:srgbClr val="222222"/>
                </a:solidFill>
                <a:effectLst/>
                <a:latin typeface="Times New Roman" panose="02020603050405020304" pitchFamily="18" charset="0"/>
                <a:cs typeface="Times New Roman" panose="02020603050405020304" pitchFamily="18" charset="0"/>
              </a:rPr>
              <a:t>Tsaftaris</a:t>
            </a:r>
            <a:r>
              <a:rPr lang="en-IN" sz="2200" b="0" i="0" dirty="0">
                <a:solidFill>
                  <a:srgbClr val="222222"/>
                </a:solidFill>
                <a:effectLst/>
                <a:latin typeface="Times New Roman" panose="02020603050405020304" pitchFamily="18" charset="0"/>
                <a:cs typeface="Times New Roman" panose="02020603050405020304" pitchFamily="18" charset="0"/>
              </a:rPr>
              <a:t>. "Finely-grained annotated datasets for image-based plant phenotyping."</a:t>
            </a:r>
            <a:r>
              <a:rPr lang="en-IN" sz="2200" b="0" dirty="0">
                <a:solidFill>
                  <a:srgbClr val="222222"/>
                </a:solidFill>
                <a:effectLst/>
                <a:latin typeface="Times New Roman" panose="02020603050405020304" pitchFamily="18" charset="0"/>
                <a:cs typeface="Times New Roman" panose="02020603050405020304" pitchFamily="18" charset="0"/>
              </a:rPr>
              <a:t> Pattern recognition letters </a:t>
            </a:r>
            <a:r>
              <a:rPr lang="en-IN" sz="2200" b="0" i="0" dirty="0">
                <a:solidFill>
                  <a:srgbClr val="222222"/>
                </a:solidFill>
                <a:effectLst/>
                <a:latin typeface="Times New Roman" panose="02020603050405020304" pitchFamily="18" charset="0"/>
                <a:cs typeface="Times New Roman" panose="02020603050405020304" pitchFamily="18" charset="0"/>
              </a:rPr>
              <a:t>81 (2016): 80-89.</a:t>
            </a:r>
          </a:p>
          <a:p>
            <a:pPr marL="0" indent="0">
              <a:lnSpc>
                <a:spcPct val="150000"/>
              </a:lnSpc>
              <a:buNone/>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954744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68064-6501-BF36-FC6E-606B98DFFDF5}"/>
              </a:ext>
            </a:extLst>
          </p:cNvPr>
          <p:cNvSpPr>
            <a:spLocks noGrp="1"/>
          </p:cNvSpPr>
          <p:nvPr>
            <p:ph type="title"/>
          </p:nvPr>
        </p:nvSpPr>
        <p:spPr>
          <a:xfrm>
            <a:off x="600635" y="123078"/>
            <a:ext cx="10753165" cy="898898"/>
          </a:xfrm>
        </p:spPr>
        <p:txBody>
          <a:bodyPr>
            <a:noAutofit/>
          </a:bodyPr>
          <a:lstStyle/>
          <a:p>
            <a:r>
              <a:rPr lang="en-IN" sz="6000" dirty="0">
                <a:solidFill>
                  <a:srgbClr val="FF0000"/>
                </a:solidFill>
                <a:latin typeface="Times New Roman" panose="02020603050405020304" pitchFamily="18" charset="0"/>
                <a:cs typeface="Times New Roman" panose="02020603050405020304" pitchFamily="18" charset="0"/>
              </a:rPr>
              <a:t>                 References</a:t>
            </a:r>
            <a:endParaRPr lang="en-IN" sz="6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A46F942-8D0E-CBBD-B628-C7E88000EC97}"/>
              </a:ext>
            </a:extLst>
          </p:cNvPr>
          <p:cNvSpPr>
            <a:spLocks noGrp="1"/>
          </p:cNvSpPr>
          <p:nvPr>
            <p:ph idx="1"/>
          </p:nvPr>
        </p:nvSpPr>
        <p:spPr>
          <a:xfrm>
            <a:off x="233083" y="1380564"/>
            <a:ext cx="11770658" cy="5271247"/>
          </a:xfrm>
        </p:spPr>
        <p:txBody>
          <a:bodyPr>
            <a:noAutofit/>
          </a:bodyPr>
          <a:lstStyle/>
          <a:p>
            <a:pPr>
              <a:lnSpc>
                <a:spcPct val="150000"/>
              </a:lnSpc>
            </a:pPr>
            <a:r>
              <a:rPr lang="en-IN" sz="2200" b="0" i="0" dirty="0">
                <a:solidFill>
                  <a:srgbClr val="222222"/>
                </a:solidFill>
                <a:effectLst/>
                <a:latin typeface="Times New Roman" panose="02020603050405020304" pitchFamily="18" charset="0"/>
                <a:cs typeface="Times New Roman" panose="02020603050405020304" pitchFamily="18" charset="0"/>
              </a:rPr>
              <a:t>He, Hongjie, Hongzhang Xu, Ying Zhang, Kyle Gao, Huxiong Li, Lingfei Ma, and Jonathan Li.       "Mask R-CNN based automated identification and extraction of oil well sites." </a:t>
            </a:r>
            <a:r>
              <a:rPr lang="en-IN" sz="2200" b="0" dirty="0">
                <a:solidFill>
                  <a:srgbClr val="222222"/>
                </a:solidFill>
                <a:effectLst/>
                <a:latin typeface="Times New Roman" panose="02020603050405020304" pitchFamily="18" charset="0"/>
                <a:cs typeface="Times New Roman" panose="02020603050405020304" pitchFamily="18" charset="0"/>
              </a:rPr>
              <a:t>International Journal                  of Applied Earth Observation and Geoinformation </a:t>
            </a:r>
            <a:r>
              <a:rPr lang="en-IN" sz="2200" b="0" i="0" dirty="0">
                <a:solidFill>
                  <a:srgbClr val="222222"/>
                </a:solidFill>
                <a:effectLst/>
                <a:latin typeface="Times New Roman" panose="02020603050405020304" pitchFamily="18" charset="0"/>
                <a:cs typeface="Times New Roman" panose="02020603050405020304" pitchFamily="18" charset="0"/>
              </a:rPr>
              <a:t>112 (2022): 102875.</a:t>
            </a:r>
          </a:p>
          <a:p>
            <a:pPr>
              <a:lnSpc>
                <a:spcPct val="150000"/>
              </a:lnSpc>
            </a:pPr>
            <a:r>
              <a:rPr lang="en-IN" sz="2200" b="0" i="0" dirty="0">
                <a:solidFill>
                  <a:srgbClr val="222222"/>
                </a:solidFill>
                <a:effectLst/>
                <a:latin typeface="Times New Roman" panose="02020603050405020304" pitchFamily="18" charset="0"/>
                <a:cs typeface="Times New Roman" panose="02020603050405020304" pitchFamily="18" charset="0"/>
              </a:rPr>
              <a:t>Ogidi, Franklin C., Mark G. Eramian, and Ian Stavness. "Benchmarking Self-Supervised Contrastive     Learning Methods for Image-Based Plant Phenotyping." </a:t>
            </a:r>
            <a:r>
              <a:rPr lang="en-IN" sz="2200" b="0" dirty="0">
                <a:solidFill>
                  <a:srgbClr val="222222"/>
                </a:solidFill>
                <a:effectLst/>
                <a:latin typeface="Times New Roman" panose="02020603050405020304" pitchFamily="18" charset="0"/>
                <a:cs typeface="Times New Roman" panose="02020603050405020304" pitchFamily="18" charset="0"/>
              </a:rPr>
              <a:t>Plant Phenomics </a:t>
            </a:r>
            <a:r>
              <a:rPr lang="en-IN" sz="2200" b="0" i="0" dirty="0">
                <a:solidFill>
                  <a:srgbClr val="222222"/>
                </a:solidFill>
                <a:effectLst/>
                <a:latin typeface="Times New Roman" panose="02020603050405020304" pitchFamily="18" charset="0"/>
                <a:cs typeface="Times New Roman" panose="02020603050405020304" pitchFamily="18" charset="0"/>
              </a:rPr>
              <a:t>5 (2023): 0037.</a:t>
            </a:r>
          </a:p>
          <a:p>
            <a:pPr>
              <a:lnSpc>
                <a:spcPct val="150000"/>
              </a:lnSpc>
            </a:pPr>
            <a:r>
              <a:rPr lang="en-IN" sz="2200" b="0" i="0" dirty="0">
                <a:solidFill>
                  <a:srgbClr val="222222"/>
                </a:solidFill>
                <a:effectLst/>
                <a:latin typeface="Times New Roman" panose="02020603050405020304" pitchFamily="18" charset="0"/>
                <a:cs typeface="Times New Roman" panose="02020603050405020304" pitchFamily="18" charset="0"/>
              </a:rPr>
              <a:t>Ronneberger, Olaf, Philipp Fischer, and Thomas Brox. "U-net: Convolutional networks for biomedical image segmentation." In </a:t>
            </a:r>
            <a:r>
              <a:rPr lang="en-IN" sz="2200" b="0" dirty="0">
                <a:solidFill>
                  <a:srgbClr val="222222"/>
                </a:solidFill>
                <a:effectLst/>
                <a:latin typeface="Times New Roman" panose="02020603050405020304" pitchFamily="18" charset="0"/>
                <a:cs typeface="Times New Roman" panose="02020603050405020304" pitchFamily="18" charset="0"/>
              </a:rPr>
              <a:t>Medical Image Computing and Computer-Assisted Intervention–MICCAI 2015: 18th International Conference, Munich, Germany, October </a:t>
            </a:r>
            <a:r>
              <a:rPr lang="en-IN" sz="2200" b="0" i="1" dirty="0">
                <a:solidFill>
                  <a:srgbClr val="222222"/>
                </a:solidFill>
                <a:effectLst/>
                <a:latin typeface="Times New Roman" panose="02020603050405020304" pitchFamily="18" charset="0"/>
                <a:cs typeface="Times New Roman" panose="02020603050405020304" pitchFamily="18" charset="0"/>
              </a:rPr>
              <a:t>5-9, 2015, </a:t>
            </a:r>
            <a:r>
              <a:rPr lang="en-IN" sz="2200" b="0" dirty="0">
                <a:solidFill>
                  <a:srgbClr val="222222"/>
                </a:solidFill>
                <a:effectLst/>
                <a:latin typeface="Times New Roman" panose="02020603050405020304" pitchFamily="18" charset="0"/>
                <a:cs typeface="Times New Roman" panose="02020603050405020304" pitchFamily="18" charset="0"/>
              </a:rPr>
              <a:t>Proceedings, Part III 18</a:t>
            </a:r>
            <a:r>
              <a:rPr lang="en-IN" sz="2200" b="0" i="0" dirty="0">
                <a:solidFill>
                  <a:srgbClr val="222222"/>
                </a:solidFill>
                <a:effectLst/>
                <a:latin typeface="Times New Roman" panose="02020603050405020304" pitchFamily="18" charset="0"/>
                <a:cs typeface="Times New Roman" panose="02020603050405020304" pitchFamily="18" charset="0"/>
              </a:rPr>
              <a:t>, pp. 234-241. Springer International Publishing, 2015.</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0000"/>
              </a:lnSpc>
              <a:buNone/>
            </a:pPr>
            <a:endParaRPr lang="en-IN" sz="2200" dirty="0">
              <a:latin typeface="Times New Roman" panose="02020603050405020304" pitchFamily="18" charset="0"/>
              <a:cs typeface="Times New Roman" panose="02020603050405020304" pitchFamily="18" charset="0"/>
            </a:endParaRPr>
          </a:p>
          <a:p>
            <a:pPr marL="0" indent="0">
              <a:lnSpc>
                <a:spcPct val="100000"/>
              </a:lnSpc>
              <a:buNone/>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43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08D22-C1C5-A64D-1324-E05206F3B703}"/>
              </a:ext>
            </a:extLst>
          </p:cNvPr>
          <p:cNvSpPr>
            <a:spLocks noGrp="1"/>
          </p:cNvSpPr>
          <p:nvPr>
            <p:ph type="title"/>
          </p:nvPr>
        </p:nvSpPr>
        <p:spPr>
          <a:xfrm>
            <a:off x="797860" y="636495"/>
            <a:ext cx="10416988" cy="2187388"/>
          </a:xfrm>
        </p:spPr>
        <p:txBody>
          <a:bodyPr>
            <a:normAutofit/>
          </a:bodyPr>
          <a:lstStyle/>
          <a:p>
            <a:r>
              <a:rPr lang="en-US" sz="7200" dirty="0">
                <a:latin typeface="Times New Roman" panose="02020603050405020304" pitchFamily="18" charset="0"/>
                <a:cs typeface="Times New Roman" panose="02020603050405020304" pitchFamily="18" charset="0"/>
              </a:rPr>
              <a:t>         </a:t>
            </a:r>
            <a:endParaRPr lang="en-IN" sz="7200" dirty="0">
              <a:solidFill>
                <a:srgbClr val="FF0000"/>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58C3029-3FB9-C007-BCDF-D75BE65E9B7C}"/>
              </a:ext>
            </a:extLst>
          </p:cNvPr>
          <p:cNvSpPr/>
          <p:nvPr/>
        </p:nvSpPr>
        <p:spPr>
          <a:xfrm>
            <a:off x="3514895" y="2698394"/>
            <a:ext cx="466018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THANK YOU !</a:t>
            </a:r>
            <a:endParaRPr lang="en-US" sz="5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8972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9C1B-2443-A556-77EE-0CE9E32F386D}"/>
              </a:ext>
            </a:extLst>
          </p:cNvPr>
          <p:cNvSpPr>
            <a:spLocks noGrp="1"/>
          </p:cNvSpPr>
          <p:nvPr>
            <p:ph type="title"/>
          </p:nvPr>
        </p:nvSpPr>
        <p:spPr>
          <a:xfrm>
            <a:off x="733239" y="768350"/>
            <a:ext cx="10515600" cy="773486"/>
          </a:xfrm>
        </p:spPr>
        <p:txBody>
          <a:bodyPr>
            <a:normAutofit/>
          </a:bodyPr>
          <a:lstStyle/>
          <a:p>
            <a:r>
              <a:rPr lang="en-IN" sz="4800" dirty="0">
                <a:solidFill>
                  <a:srgbClr val="FF0000"/>
                </a:solidFill>
                <a:latin typeface="Times New Roman" panose="02020603050405020304" pitchFamily="18" charset="0"/>
                <a:cs typeface="Times New Roman" panose="02020603050405020304" pitchFamily="18" charset="0"/>
              </a:rPr>
              <a:t>PROBLEM</a:t>
            </a:r>
            <a:r>
              <a:rPr lang="en-IN" sz="4800" dirty="0">
                <a:solidFill>
                  <a:srgbClr val="FF0000"/>
                </a:solidFill>
              </a:rPr>
              <a:t> </a:t>
            </a:r>
            <a:r>
              <a:rPr lang="en-IN" sz="4800" dirty="0">
                <a:solidFill>
                  <a:srgbClr val="FF0000"/>
                </a:solidFill>
                <a:latin typeface="Times New Roman" panose="02020603050405020304" pitchFamily="18" charset="0"/>
                <a:cs typeface="Times New Roman" panose="02020603050405020304" pitchFamily="18" charset="0"/>
              </a:rPr>
              <a:t>STATEMENT</a:t>
            </a:r>
            <a:r>
              <a:rPr lang="en-IN" sz="4800" dirty="0">
                <a:solidFill>
                  <a:srgbClr val="FF0000"/>
                </a:solidFill>
              </a:rPr>
              <a:t>:</a:t>
            </a:r>
          </a:p>
        </p:txBody>
      </p:sp>
      <p:sp>
        <p:nvSpPr>
          <p:cNvPr id="3" name="Text Placeholder 2">
            <a:extLst>
              <a:ext uri="{FF2B5EF4-FFF2-40B4-BE49-F238E27FC236}">
                <a16:creationId xmlns:a16="http://schemas.microsoft.com/office/drawing/2014/main" id="{AE8EE0F3-37ED-B9CC-9785-2F13492E9B15}"/>
              </a:ext>
            </a:extLst>
          </p:cNvPr>
          <p:cNvSpPr>
            <a:spLocks noGrp="1"/>
          </p:cNvSpPr>
          <p:nvPr>
            <p:ph type="body" idx="1"/>
          </p:nvPr>
        </p:nvSpPr>
        <p:spPr>
          <a:xfrm>
            <a:off x="838200" y="2267604"/>
            <a:ext cx="10515600" cy="1500187"/>
          </a:xfrm>
        </p:spPr>
        <p:txBody>
          <a:bodyPr>
            <a:noAutofit/>
          </a:bodyPr>
          <a:lstStyle/>
          <a:p>
            <a:pPr algn="just">
              <a:lnSpc>
                <a:spcPct val="100000"/>
              </a:lnSpc>
            </a:pPr>
            <a:r>
              <a:rPr lang="en-IN" sz="2800" dirty="0">
                <a:solidFill>
                  <a:schemeClr val="tx1"/>
                </a:solidFill>
                <a:latin typeface="Times New Roman" panose="02020603050405020304" pitchFamily="18" charset="0"/>
                <a:cs typeface="Times New Roman" panose="02020603050405020304" pitchFamily="18" charset="0"/>
              </a:rPr>
              <a:t>	The challenge of accurately identifying and separating leaf regions from background in images where lighting conditions are complex.  The goal is to achieve accurate and reliable leaf segmentation to facilitate further analysis such as disease detection, species identification etc.</a:t>
            </a:r>
          </a:p>
        </p:txBody>
      </p:sp>
    </p:spTree>
    <p:extLst>
      <p:ext uri="{BB962C8B-B14F-4D97-AF65-F5344CB8AC3E}">
        <p14:creationId xmlns:p14="http://schemas.microsoft.com/office/powerpoint/2010/main" val="624473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C509-1278-BA20-5798-525CDB00F41B}"/>
              </a:ext>
            </a:extLst>
          </p:cNvPr>
          <p:cNvSpPr>
            <a:spLocks noGrp="1"/>
          </p:cNvSpPr>
          <p:nvPr>
            <p:ph type="title"/>
          </p:nvPr>
        </p:nvSpPr>
        <p:spPr>
          <a:xfrm>
            <a:off x="838200" y="188260"/>
            <a:ext cx="10515600" cy="995082"/>
          </a:xfrm>
        </p:spPr>
        <p:txBody>
          <a:bodyPr>
            <a:normAutofit/>
          </a:bodyPr>
          <a:lstStyle/>
          <a:p>
            <a:r>
              <a:rPr lang="en-IN" sz="6000" dirty="0">
                <a:solidFill>
                  <a:srgbClr val="FF0000"/>
                </a:solidFill>
                <a:latin typeface="Times New Roman" panose="02020603050405020304" pitchFamily="18" charset="0"/>
                <a:cs typeface="Times New Roman" panose="02020603050405020304" pitchFamily="18" charset="0"/>
              </a:rPr>
              <a:t>                 Abstract</a:t>
            </a:r>
            <a:endParaRPr lang="en-IN" sz="6000" dirty="0"/>
          </a:p>
        </p:txBody>
      </p:sp>
      <p:sp>
        <p:nvSpPr>
          <p:cNvPr id="3" name="Content Placeholder 2">
            <a:extLst>
              <a:ext uri="{FF2B5EF4-FFF2-40B4-BE49-F238E27FC236}">
                <a16:creationId xmlns:a16="http://schemas.microsoft.com/office/drawing/2014/main" id="{AE51BA43-1A90-8AA3-25EA-8383AB86219E}"/>
              </a:ext>
            </a:extLst>
          </p:cNvPr>
          <p:cNvSpPr>
            <a:spLocks noGrp="1"/>
          </p:cNvSpPr>
          <p:nvPr>
            <p:ph idx="1"/>
          </p:nvPr>
        </p:nvSpPr>
        <p:spPr>
          <a:xfrm>
            <a:off x="531016" y="1644737"/>
            <a:ext cx="10735235" cy="5611905"/>
          </a:xfrm>
        </p:spPr>
        <p:txBody>
          <a:bodyPr>
            <a:normAutofit/>
          </a:bodyPr>
          <a:lstStyle/>
          <a:p>
            <a:pPr>
              <a:lnSpc>
                <a:spcPct val="150000"/>
              </a:lnSpc>
            </a:pPr>
            <a:r>
              <a:rPr lang="en-US" dirty="0">
                <a:latin typeface="Times New Roman" panose="02020603050405020304" pitchFamily="18" charset="0"/>
                <a:cs typeface="Times New Roman" panose="02020603050405020304" pitchFamily="18" charset="0"/>
              </a:rPr>
              <a:t>Leaf segmentation is a key precondition for image-based plant  phenotyping.</a:t>
            </a:r>
          </a:p>
          <a:p>
            <a:pPr>
              <a:lnSpc>
                <a:spcPct val="150000"/>
              </a:lnSpc>
            </a:pPr>
            <a:r>
              <a:rPr lang="en-US" dirty="0">
                <a:latin typeface="Times New Roman" panose="02020603050405020304" pitchFamily="18" charset="0"/>
                <a:cs typeface="Times New Roman" panose="02020603050405020304" pitchFamily="18" charset="0"/>
              </a:rPr>
              <a:t>Self-supervised learning's applicability to image-based plant phenotyping is under-studied.</a:t>
            </a:r>
          </a:p>
          <a:p>
            <a:pPr>
              <a:lnSpc>
                <a:spcPct val="150000"/>
              </a:lnSpc>
            </a:pPr>
            <a:r>
              <a:rPr lang="en-US" dirty="0">
                <a:latin typeface="Times New Roman" panose="02020603050405020304" pitchFamily="18" charset="0"/>
                <a:cs typeface="Times New Roman" panose="02020603050405020304" pitchFamily="18" charset="0"/>
              </a:rPr>
              <a:t>The segmentation followed by the model is Category level segmentation.</a:t>
            </a:r>
          </a:p>
          <a:p>
            <a:pPr marL="0" indent="0">
              <a:lnSpc>
                <a:spcPct val="150000"/>
              </a:lnSpc>
              <a:buNone/>
            </a:pPr>
            <a:endParaRPr lang="en-IN" dirty="0"/>
          </a:p>
        </p:txBody>
      </p:sp>
    </p:spTree>
    <p:extLst>
      <p:ext uri="{BB962C8B-B14F-4D97-AF65-F5344CB8AC3E}">
        <p14:creationId xmlns:p14="http://schemas.microsoft.com/office/powerpoint/2010/main" val="4178162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0FE3400-34CF-BB97-290D-0B50362D014D}"/>
              </a:ext>
            </a:extLst>
          </p:cNvPr>
          <p:cNvGraphicFramePr>
            <a:graphicFrameLocks noGrp="1"/>
          </p:cNvGraphicFramePr>
          <p:nvPr>
            <p:extLst>
              <p:ext uri="{D42A27DB-BD31-4B8C-83A1-F6EECF244321}">
                <p14:modId xmlns:p14="http://schemas.microsoft.com/office/powerpoint/2010/main" val="2675966842"/>
              </p:ext>
            </p:extLst>
          </p:nvPr>
        </p:nvGraphicFramePr>
        <p:xfrm>
          <a:off x="995082" y="1945339"/>
          <a:ext cx="10399060" cy="3930571"/>
        </p:xfrm>
        <a:graphic>
          <a:graphicData uri="http://schemas.openxmlformats.org/drawingml/2006/table">
            <a:tbl>
              <a:tblPr firstRow="1" bandRow="1">
                <a:tableStyleId>{5940675A-B579-460E-94D1-54222C63F5DA}</a:tableStyleId>
              </a:tblPr>
              <a:tblGrid>
                <a:gridCol w="1694330">
                  <a:extLst>
                    <a:ext uri="{9D8B030D-6E8A-4147-A177-3AD203B41FA5}">
                      <a16:colId xmlns:a16="http://schemas.microsoft.com/office/drawing/2014/main" val="1771779506"/>
                    </a:ext>
                  </a:extLst>
                </a:gridCol>
                <a:gridCol w="2465294">
                  <a:extLst>
                    <a:ext uri="{9D8B030D-6E8A-4147-A177-3AD203B41FA5}">
                      <a16:colId xmlns:a16="http://schemas.microsoft.com/office/drawing/2014/main" val="2139161767"/>
                    </a:ext>
                  </a:extLst>
                </a:gridCol>
                <a:gridCol w="2079812">
                  <a:extLst>
                    <a:ext uri="{9D8B030D-6E8A-4147-A177-3AD203B41FA5}">
                      <a16:colId xmlns:a16="http://schemas.microsoft.com/office/drawing/2014/main" val="3489571621"/>
                    </a:ext>
                  </a:extLst>
                </a:gridCol>
                <a:gridCol w="2079812">
                  <a:extLst>
                    <a:ext uri="{9D8B030D-6E8A-4147-A177-3AD203B41FA5}">
                      <a16:colId xmlns:a16="http://schemas.microsoft.com/office/drawing/2014/main" val="1983470630"/>
                    </a:ext>
                  </a:extLst>
                </a:gridCol>
                <a:gridCol w="2079812">
                  <a:extLst>
                    <a:ext uri="{9D8B030D-6E8A-4147-A177-3AD203B41FA5}">
                      <a16:colId xmlns:a16="http://schemas.microsoft.com/office/drawing/2014/main" val="126286629"/>
                    </a:ext>
                  </a:extLst>
                </a:gridCol>
              </a:tblGrid>
              <a:tr h="7035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2015</a:t>
                      </a:r>
                    </a:p>
                    <a:p>
                      <a:pPr algn="l"/>
                      <a:endParaRPr lang="en-US" sz="2000" dirty="0">
                        <a:latin typeface="Times New Roman" panose="02020603050405020304" pitchFamily="18" charset="0"/>
                        <a:cs typeface="Times New Roman" panose="02020603050405020304" pitchFamily="18" charset="0"/>
                      </a:endParaRPr>
                    </a:p>
                  </a:txBody>
                  <a:tcPr anchor="ct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Massimo Minervini et al,[6]</a:t>
                      </a:r>
                    </a:p>
                    <a:p>
                      <a:pPr algn="l"/>
                      <a:endParaRPr lang="en-US" sz="2000" dirty="0">
                        <a:latin typeface="Times New Roman" panose="02020603050405020304" pitchFamily="18" charset="0"/>
                        <a:cs typeface="Times New Roman" panose="02020603050405020304" pitchFamily="18" charset="0"/>
                      </a:endParaRPr>
                    </a:p>
                  </a:txBody>
                  <a:tcPr anchor="ct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Finely-grained annotated datasets for image-based plant phenotyping</a:t>
                      </a:r>
                    </a:p>
                    <a:p>
                      <a:pPr algn="l"/>
                      <a:endParaRPr lang="en-US" sz="2000" dirty="0">
                        <a:latin typeface="Times New Roman" panose="02020603050405020304" pitchFamily="18" charset="0"/>
                        <a:cs typeface="Times New Roman" panose="02020603050405020304" pitchFamily="18" charset="0"/>
                      </a:endParaRPr>
                    </a:p>
                  </a:txBody>
                  <a:tcPr/>
                </a:tc>
                <a:tc>
                  <a:txBody>
                    <a:bodyPr/>
                    <a:lstStyle/>
                    <a:p>
                      <a:pPr algn="l"/>
                      <a:r>
                        <a:rPr lang="en-US" sz="2000" dirty="0">
                          <a:latin typeface="Times New Roman" panose="02020603050405020304" pitchFamily="18" charset="0"/>
                          <a:cs typeface="Times New Roman" panose="02020603050405020304" pitchFamily="18" charset="0"/>
                        </a:rPr>
                        <a:t>Symmetric Best Dice</a:t>
                      </a:r>
                    </a:p>
                  </a:txBody>
                  <a:tcPr/>
                </a:tc>
                <a:tc>
                  <a:txBody>
                    <a:bodyPr/>
                    <a:lstStyle/>
                    <a:p>
                      <a:pPr algn="l"/>
                      <a:r>
                        <a:rPr lang="en-US" sz="2000" dirty="0">
                          <a:latin typeface="Times New Roman" panose="02020603050405020304" pitchFamily="18" charset="0"/>
                          <a:cs typeface="Times New Roman" panose="02020603050405020304" pitchFamily="18" charset="0"/>
                        </a:rPr>
                        <a:t>48.7%</a:t>
                      </a:r>
                    </a:p>
                  </a:txBody>
                  <a:tcPr/>
                </a:tc>
                <a:extLst>
                  <a:ext uri="{0D108BD9-81ED-4DB2-BD59-A6C34878D82A}">
                    <a16:rowId xmlns:a16="http://schemas.microsoft.com/office/drawing/2014/main" val="2980828765"/>
                  </a:ext>
                </a:extLst>
              </a:tr>
              <a:tr h="56696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a:r>
                        <a:rPr lang="en-US" sz="2000" dirty="0">
                          <a:latin typeface="Times New Roman" panose="02020603050405020304" pitchFamily="18" charset="0"/>
                          <a:cs typeface="Times New Roman" panose="02020603050405020304" pitchFamily="18" charset="0"/>
                        </a:rPr>
                        <a:t>DSC</a:t>
                      </a:r>
                    </a:p>
                  </a:txBody>
                  <a:tcPr/>
                </a:tc>
                <a:tc>
                  <a:txBody>
                    <a:bodyPr/>
                    <a:lstStyle/>
                    <a:p>
                      <a:pPr algn="l"/>
                      <a:r>
                        <a:rPr lang="en-US" sz="2000" dirty="0">
                          <a:latin typeface="Times New Roman" panose="02020603050405020304" pitchFamily="18" charset="0"/>
                          <a:cs typeface="Times New Roman" panose="02020603050405020304" pitchFamily="18" charset="0"/>
                        </a:rPr>
                        <a:t>83.1%</a:t>
                      </a:r>
                    </a:p>
                  </a:txBody>
                  <a:tcPr/>
                </a:tc>
                <a:extLst>
                  <a:ext uri="{0D108BD9-81ED-4DB2-BD59-A6C34878D82A}">
                    <a16:rowId xmlns:a16="http://schemas.microsoft.com/office/drawing/2014/main" val="1478393394"/>
                  </a:ext>
                </a:extLst>
              </a:tr>
              <a:tr h="597055">
                <a:tc rowSpan="3">
                  <a:txBody>
                    <a:bodyPr/>
                    <a:lstStyle/>
                    <a:p>
                      <a:pPr algn="ctr"/>
                      <a:r>
                        <a:rPr lang="en-US" sz="2000" dirty="0">
                          <a:latin typeface="Times New Roman" panose="02020603050405020304" pitchFamily="18" charset="0"/>
                          <a:cs typeface="Times New Roman" panose="02020603050405020304" pitchFamily="18" charset="0"/>
                        </a:rPr>
                        <a:t>2022</a:t>
                      </a:r>
                    </a:p>
                    <a:p>
                      <a:pPr algn="l"/>
                      <a:endParaRPr lang="en-US" sz="2000" dirty="0">
                        <a:latin typeface="Times New Roman" panose="02020603050405020304" pitchFamily="18" charset="0"/>
                        <a:cs typeface="Times New Roman" panose="02020603050405020304" pitchFamily="18" charset="0"/>
                      </a:endParaRPr>
                    </a:p>
                    <a:p>
                      <a:pPr algn="l"/>
                      <a:endParaRPr lang="en-US" sz="2000" dirty="0">
                        <a:latin typeface="Times New Roman" panose="02020603050405020304" pitchFamily="18" charset="0"/>
                        <a:cs typeface="Times New Roman" panose="02020603050405020304" pitchFamily="18" charset="0"/>
                      </a:endParaRPr>
                    </a:p>
                    <a:p>
                      <a:pPr algn="l"/>
                      <a:endParaRPr lang="en-US" sz="2000" dirty="0">
                        <a:latin typeface="Times New Roman" panose="02020603050405020304" pitchFamily="18" charset="0"/>
                        <a:cs typeface="Times New Roman" panose="02020603050405020304" pitchFamily="18" charset="0"/>
                      </a:endParaRPr>
                    </a:p>
                    <a:p>
                      <a:pPr algn="l"/>
                      <a:endParaRPr lang="en-US" sz="2000" dirty="0">
                        <a:latin typeface="Times New Roman" panose="02020603050405020304" pitchFamily="18" charset="0"/>
                        <a:cs typeface="Times New Roman" panose="02020603050405020304" pitchFamily="18" charset="0"/>
                      </a:endParaRPr>
                    </a:p>
                    <a:p>
                      <a:pPr algn="l"/>
                      <a:endParaRPr lang="en-US" sz="2000" dirty="0">
                        <a:latin typeface="Times New Roman" panose="02020603050405020304" pitchFamily="18" charset="0"/>
                        <a:cs typeface="Times New Roman" panose="02020603050405020304" pitchFamily="18" charset="0"/>
                      </a:endParaRPr>
                    </a:p>
                  </a:txBody>
                  <a:tcPr anchor="ctr"/>
                </a:tc>
                <a:tc rowSpan="3">
                  <a:txBody>
                    <a:bodyPr/>
                    <a:lstStyle/>
                    <a:p>
                      <a:pPr algn="l"/>
                      <a:r>
                        <a:rPr lang="en-US" sz="2000" dirty="0">
                          <a:latin typeface="Times New Roman" panose="02020603050405020304" pitchFamily="18" charset="0"/>
                          <a:cs typeface="Times New Roman" panose="02020603050405020304" pitchFamily="18" charset="0"/>
                        </a:rPr>
                        <a:t>Hongjie He et al,[13]</a:t>
                      </a:r>
                    </a:p>
                  </a:txBody>
                  <a:tcPr/>
                </a:tc>
                <a:tc rowSpan="3">
                  <a:txBody>
                    <a:bodyPr/>
                    <a:lstStyle/>
                    <a:p>
                      <a:pPr algn="l"/>
                      <a:r>
                        <a:rPr lang="en-US" sz="2000" dirty="0">
                          <a:latin typeface="Times New Roman" panose="02020603050405020304" pitchFamily="18" charset="0"/>
                          <a:cs typeface="Times New Roman" panose="02020603050405020304" pitchFamily="18" charset="0"/>
                        </a:rPr>
                        <a:t>Mask R-CNN based automated identification and extraction of oil well sites</a:t>
                      </a:r>
                    </a:p>
                  </a:txBody>
                  <a:tcPr/>
                </a:tc>
                <a:tc>
                  <a:txBody>
                    <a:bodyPr/>
                    <a:lstStyle/>
                    <a:p>
                      <a:pPr algn="l"/>
                      <a:r>
                        <a:rPr lang="en-US" sz="2000" dirty="0">
                          <a:latin typeface="Times New Roman" panose="02020603050405020304" pitchFamily="18" charset="0"/>
                          <a:cs typeface="Times New Roman" panose="02020603050405020304" pitchFamily="18" charset="0"/>
                        </a:rPr>
                        <a:t>OWS Mask R-CNN </a:t>
                      </a:r>
                    </a:p>
                  </a:txBody>
                  <a:tcPr/>
                </a:tc>
                <a:tc>
                  <a:txBody>
                    <a:bodyPr/>
                    <a:lstStyle/>
                    <a:p>
                      <a:pPr algn="l"/>
                      <a:r>
                        <a:rPr lang="en-US" sz="2000" dirty="0">
                          <a:latin typeface="Times New Roman" panose="02020603050405020304" pitchFamily="18" charset="0"/>
                          <a:cs typeface="Times New Roman" panose="02020603050405020304" pitchFamily="18" charset="0"/>
                        </a:rPr>
                        <a:t>Pixel Accuracy-99.49%</a:t>
                      </a:r>
                    </a:p>
                  </a:txBody>
                  <a:tcPr/>
                </a:tc>
                <a:extLst>
                  <a:ext uri="{0D108BD9-81ED-4DB2-BD59-A6C34878D82A}">
                    <a16:rowId xmlns:a16="http://schemas.microsoft.com/office/drawing/2014/main" val="1934377131"/>
                  </a:ext>
                </a:extLst>
              </a:tr>
              <a:tr h="67729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a:r>
                        <a:rPr lang="en-US" sz="2000" dirty="0">
                          <a:latin typeface="Times New Roman" panose="02020603050405020304" pitchFamily="18" charset="0"/>
                          <a:cs typeface="Times New Roman" panose="02020603050405020304" pitchFamily="18" charset="0"/>
                        </a:rPr>
                        <a:t>D-Mask R-CNN</a:t>
                      </a:r>
                    </a:p>
                  </a:txBody>
                  <a:tcPr/>
                </a:tc>
                <a:tc>
                  <a:txBody>
                    <a:bodyPr/>
                    <a:lstStyle/>
                    <a:p>
                      <a:pPr algn="l"/>
                      <a:r>
                        <a:rPr lang="en-US" sz="2000" dirty="0">
                          <a:latin typeface="Times New Roman" panose="02020603050405020304" pitchFamily="18" charset="0"/>
                          <a:cs typeface="Times New Roman" panose="02020603050405020304" pitchFamily="18" charset="0"/>
                        </a:rPr>
                        <a:t>Pixel Accuracy-97.83%</a:t>
                      </a:r>
                    </a:p>
                  </a:txBody>
                  <a:tcPr/>
                </a:tc>
                <a:extLst>
                  <a:ext uri="{0D108BD9-81ED-4DB2-BD59-A6C34878D82A}">
                    <a16:rowId xmlns:a16="http://schemas.microsoft.com/office/drawing/2014/main" val="1491950641"/>
                  </a:ext>
                </a:extLst>
              </a:tr>
              <a:tr h="91305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a:r>
                        <a:rPr lang="en-US" sz="2000" dirty="0">
                          <a:latin typeface="Times New Roman" panose="02020603050405020304" pitchFamily="18" charset="0"/>
                          <a:cs typeface="Times New Roman" panose="02020603050405020304" pitchFamily="18" charset="0"/>
                        </a:rPr>
                        <a:t>Mask R-CNN</a:t>
                      </a:r>
                    </a:p>
                  </a:txBody>
                  <a:tcPr/>
                </a:tc>
                <a:tc>
                  <a:txBody>
                    <a:bodyPr/>
                    <a:lstStyle/>
                    <a:p>
                      <a:pPr algn="l"/>
                      <a:r>
                        <a:rPr lang="en-US" sz="2000" dirty="0">
                          <a:latin typeface="Times New Roman" panose="02020603050405020304" pitchFamily="18" charset="0"/>
                          <a:cs typeface="Times New Roman" panose="02020603050405020304" pitchFamily="18" charset="0"/>
                        </a:rPr>
                        <a:t>Pixel Accuracy-97.34%</a:t>
                      </a:r>
                    </a:p>
                  </a:txBody>
                  <a:tcPr/>
                </a:tc>
                <a:extLst>
                  <a:ext uri="{0D108BD9-81ED-4DB2-BD59-A6C34878D82A}">
                    <a16:rowId xmlns:a16="http://schemas.microsoft.com/office/drawing/2014/main" val="3917918414"/>
                  </a:ext>
                </a:extLst>
              </a:tr>
            </a:tbl>
          </a:graphicData>
        </a:graphic>
      </p:graphicFrame>
      <p:graphicFrame>
        <p:nvGraphicFramePr>
          <p:cNvPr id="5" name="Table 4">
            <a:extLst>
              <a:ext uri="{FF2B5EF4-FFF2-40B4-BE49-F238E27FC236}">
                <a16:creationId xmlns:a16="http://schemas.microsoft.com/office/drawing/2014/main" id="{9DB1F5A1-40A1-35FE-04E4-1CE75CC6D946}"/>
              </a:ext>
            </a:extLst>
          </p:cNvPr>
          <p:cNvGraphicFramePr>
            <a:graphicFrameLocks noGrp="1"/>
          </p:cNvGraphicFramePr>
          <p:nvPr>
            <p:extLst>
              <p:ext uri="{D42A27DB-BD31-4B8C-83A1-F6EECF244321}">
                <p14:modId xmlns:p14="http://schemas.microsoft.com/office/powerpoint/2010/main" val="3920959591"/>
              </p:ext>
            </p:extLst>
          </p:nvPr>
        </p:nvGraphicFramePr>
        <p:xfrm>
          <a:off x="995082" y="1371597"/>
          <a:ext cx="10408023" cy="573741"/>
        </p:xfrm>
        <a:graphic>
          <a:graphicData uri="http://schemas.openxmlformats.org/drawingml/2006/table">
            <a:tbl>
              <a:tblPr/>
              <a:tblGrid>
                <a:gridCol w="10408023">
                  <a:extLst>
                    <a:ext uri="{9D8B030D-6E8A-4147-A177-3AD203B41FA5}">
                      <a16:colId xmlns:a16="http://schemas.microsoft.com/office/drawing/2014/main" val="397272685"/>
                    </a:ext>
                  </a:extLst>
                </a:gridCol>
              </a:tblGrid>
              <a:tr h="573741">
                <a:tc>
                  <a:txBody>
                    <a:bodyPr/>
                    <a:lstStyle/>
                    <a:p>
                      <a:r>
                        <a:rPr lang="en-US" sz="1600" dirty="0">
                          <a:solidFill>
                            <a:srgbClr val="00B0F0"/>
                          </a:solidFill>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YEAR</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0442973"/>
                  </a:ext>
                </a:extLst>
              </a:tr>
            </a:tbl>
          </a:graphicData>
        </a:graphic>
      </p:graphicFrame>
      <p:graphicFrame>
        <p:nvGraphicFramePr>
          <p:cNvPr id="6" name="Table 5">
            <a:extLst>
              <a:ext uri="{FF2B5EF4-FFF2-40B4-BE49-F238E27FC236}">
                <a16:creationId xmlns:a16="http://schemas.microsoft.com/office/drawing/2014/main" id="{9C982E4A-FB71-27AD-7A71-CCE040420949}"/>
              </a:ext>
            </a:extLst>
          </p:cNvPr>
          <p:cNvGraphicFramePr>
            <a:graphicFrameLocks noGrp="1"/>
          </p:cNvGraphicFramePr>
          <p:nvPr>
            <p:extLst>
              <p:ext uri="{D42A27DB-BD31-4B8C-83A1-F6EECF244321}">
                <p14:modId xmlns:p14="http://schemas.microsoft.com/office/powerpoint/2010/main" val="1328808641"/>
              </p:ext>
            </p:extLst>
          </p:nvPr>
        </p:nvGraphicFramePr>
        <p:xfrm>
          <a:off x="2698376" y="1371598"/>
          <a:ext cx="2456329" cy="573741"/>
        </p:xfrm>
        <a:graphic>
          <a:graphicData uri="http://schemas.openxmlformats.org/drawingml/2006/table">
            <a:tbl>
              <a:tblPr/>
              <a:tblGrid>
                <a:gridCol w="2456329">
                  <a:extLst>
                    <a:ext uri="{9D8B030D-6E8A-4147-A177-3AD203B41FA5}">
                      <a16:colId xmlns:a16="http://schemas.microsoft.com/office/drawing/2014/main" val="953127839"/>
                    </a:ext>
                  </a:extLst>
                </a:gridCol>
              </a:tblGrid>
              <a:tr h="573741">
                <a:tc>
                  <a:txBody>
                    <a:bodyPr/>
                    <a:lstStyle/>
                    <a:p>
                      <a:r>
                        <a:rPr lang="en-US" sz="1600" dirty="0">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AUTHOR</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6310194"/>
                  </a:ext>
                </a:extLst>
              </a:tr>
            </a:tbl>
          </a:graphicData>
        </a:graphic>
      </p:graphicFrame>
      <p:graphicFrame>
        <p:nvGraphicFramePr>
          <p:cNvPr id="7" name="Table 6">
            <a:extLst>
              <a:ext uri="{FF2B5EF4-FFF2-40B4-BE49-F238E27FC236}">
                <a16:creationId xmlns:a16="http://schemas.microsoft.com/office/drawing/2014/main" id="{38EC8AC1-68F0-AE10-20A6-CCF8DACD9FE9}"/>
              </a:ext>
            </a:extLst>
          </p:cNvPr>
          <p:cNvGraphicFramePr>
            <a:graphicFrameLocks noGrp="1"/>
          </p:cNvGraphicFramePr>
          <p:nvPr>
            <p:extLst>
              <p:ext uri="{D42A27DB-BD31-4B8C-83A1-F6EECF244321}">
                <p14:modId xmlns:p14="http://schemas.microsoft.com/office/powerpoint/2010/main" val="2645421356"/>
              </p:ext>
            </p:extLst>
          </p:nvPr>
        </p:nvGraphicFramePr>
        <p:xfrm>
          <a:off x="7234518" y="1371600"/>
          <a:ext cx="2079811" cy="573741"/>
        </p:xfrm>
        <a:graphic>
          <a:graphicData uri="http://schemas.openxmlformats.org/drawingml/2006/table">
            <a:tbl>
              <a:tblPr/>
              <a:tblGrid>
                <a:gridCol w="2079811">
                  <a:extLst>
                    <a:ext uri="{9D8B030D-6E8A-4147-A177-3AD203B41FA5}">
                      <a16:colId xmlns:a16="http://schemas.microsoft.com/office/drawing/2014/main" val="278653841"/>
                    </a:ext>
                  </a:extLst>
                </a:gridCol>
              </a:tblGrid>
              <a:tr h="573741">
                <a:tc>
                  <a:txBody>
                    <a:bodyPr/>
                    <a:lstStyle/>
                    <a:p>
                      <a:r>
                        <a:rPr lang="en-US" sz="1600" dirty="0">
                          <a:solidFill>
                            <a:srgbClr val="FF0000"/>
                          </a:solidFill>
                          <a:latin typeface="Times New Roman" panose="02020603050405020304" pitchFamily="18" charset="0"/>
                          <a:cs typeface="Times New Roman" panose="02020603050405020304" pitchFamily="18" charset="0"/>
                        </a:rPr>
                        <a:t>ARCHITECTURE</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521938952"/>
                  </a:ext>
                </a:extLst>
              </a:tr>
            </a:tbl>
          </a:graphicData>
        </a:graphic>
      </p:graphicFrame>
      <p:graphicFrame>
        <p:nvGraphicFramePr>
          <p:cNvPr id="8" name="Table 7">
            <a:extLst>
              <a:ext uri="{FF2B5EF4-FFF2-40B4-BE49-F238E27FC236}">
                <a16:creationId xmlns:a16="http://schemas.microsoft.com/office/drawing/2014/main" id="{30526482-FB48-32E7-0CBD-EEE5BF598B64}"/>
              </a:ext>
            </a:extLst>
          </p:cNvPr>
          <p:cNvGraphicFramePr>
            <a:graphicFrameLocks noGrp="1"/>
          </p:cNvGraphicFramePr>
          <p:nvPr>
            <p:extLst>
              <p:ext uri="{D42A27DB-BD31-4B8C-83A1-F6EECF244321}">
                <p14:modId xmlns:p14="http://schemas.microsoft.com/office/powerpoint/2010/main" val="2396748133"/>
              </p:ext>
            </p:extLst>
          </p:nvPr>
        </p:nvGraphicFramePr>
        <p:xfrm>
          <a:off x="5163669" y="1371598"/>
          <a:ext cx="2070847" cy="573741"/>
        </p:xfrm>
        <a:graphic>
          <a:graphicData uri="http://schemas.openxmlformats.org/drawingml/2006/table">
            <a:tbl>
              <a:tblPr/>
              <a:tblGrid>
                <a:gridCol w="2070847">
                  <a:extLst>
                    <a:ext uri="{9D8B030D-6E8A-4147-A177-3AD203B41FA5}">
                      <a16:colId xmlns:a16="http://schemas.microsoft.com/office/drawing/2014/main" val="2709297019"/>
                    </a:ext>
                  </a:extLst>
                </a:gridCol>
              </a:tblGrid>
              <a:tr h="573741">
                <a:tc>
                  <a:txBody>
                    <a:bodyPr/>
                    <a:lstStyle/>
                    <a:p>
                      <a:r>
                        <a:rPr lang="en-US" sz="1600" dirty="0">
                          <a:solidFill>
                            <a:srgbClr val="FF0000"/>
                          </a:solidFill>
                          <a:latin typeface="Times New Roman" panose="02020603050405020304" pitchFamily="18" charset="0"/>
                          <a:cs typeface="Times New Roman" panose="02020603050405020304" pitchFamily="18" charset="0"/>
                        </a:rPr>
                        <a:t>RESEARCH TITLE</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796972988"/>
                  </a:ext>
                </a:extLst>
              </a:tr>
            </a:tbl>
          </a:graphicData>
        </a:graphic>
      </p:graphicFrame>
      <p:graphicFrame>
        <p:nvGraphicFramePr>
          <p:cNvPr id="9" name="Table 8">
            <a:extLst>
              <a:ext uri="{FF2B5EF4-FFF2-40B4-BE49-F238E27FC236}">
                <a16:creationId xmlns:a16="http://schemas.microsoft.com/office/drawing/2014/main" id="{9102FCD4-7B20-CA4A-9416-04F1003ADB5F}"/>
              </a:ext>
            </a:extLst>
          </p:cNvPr>
          <p:cNvGraphicFramePr>
            <a:graphicFrameLocks noGrp="1"/>
          </p:cNvGraphicFramePr>
          <p:nvPr>
            <p:extLst>
              <p:ext uri="{D42A27DB-BD31-4B8C-83A1-F6EECF244321}">
                <p14:modId xmlns:p14="http://schemas.microsoft.com/office/powerpoint/2010/main" val="2475428304"/>
              </p:ext>
            </p:extLst>
          </p:nvPr>
        </p:nvGraphicFramePr>
        <p:xfrm>
          <a:off x="9314329" y="1371600"/>
          <a:ext cx="2079812" cy="573741"/>
        </p:xfrm>
        <a:graphic>
          <a:graphicData uri="http://schemas.openxmlformats.org/drawingml/2006/table">
            <a:tbl>
              <a:tblPr/>
              <a:tblGrid>
                <a:gridCol w="2079812">
                  <a:extLst>
                    <a:ext uri="{9D8B030D-6E8A-4147-A177-3AD203B41FA5}">
                      <a16:colId xmlns:a16="http://schemas.microsoft.com/office/drawing/2014/main" val="2578652806"/>
                    </a:ext>
                  </a:extLst>
                </a:gridCol>
              </a:tblGrid>
              <a:tr h="573741">
                <a:tc>
                  <a:txBody>
                    <a:bodyPr/>
                    <a:lstStyle/>
                    <a:p>
                      <a:r>
                        <a:rPr lang="en-US" sz="1600" dirty="0">
                          <a:solidFill>
                            <a:srgbClr val="FF0000"/>
                          </a:solidFill>
                          <a:latin typeface="Times New Roman" panose="02020603050405020304" pitchFamily="18" charset="0"/>
                          <a:cs typeface="Times New Roman" panose="02020603050405020304" pitchFamily="18" charset="0"/>
                        </a:rPr>
                        <a:t>     ACCURACY</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421064749"/>
                  </a:ext>
                </a:extLst>
              </a:tr>
            </a:tbl>
          </a:graphicData>
        </a:graphic>
      </p:graphicFrame>
      <p:sp>
        <p:nvSpPr>
          <p:cNvPr id="10" name="TextBox 9">
            <a:extLst>
              <a:ext uri="{FF2B5EF4-FFF2-40B4-BE49-F238E27FC236}">
                <a16:creationId xmlns:a16="http://schemas.microsoft.com/office/drawing/2014/main" id="{29F69407-2AAE-CBF3-0B16-3A4206CC6498}"/>
              </a:ext>
            </a:extLst>
          </p:cNvPr>
          <p:cNvSpPr txBox="1"/>
          <p:nvPr/>
        </p:nvSpPr>
        <p:spPr>
          <a:xfrm>
            <a:off x="3209364" y="353685"/>
            <a:ext cx="6104965" cy="769441"/>
          </a:xfrm>
          <a:prstGeom prst="rect">
            <a:avLst/>
          </a:prstGeom>
          <a:noFill/>
        </p:spPr>
        <p:txBody>
          <a:bodyPr wrap="square" rtlCol="0">
            <a:spAutoFit/>
          </a:bodyPr>
          <a:lstStyle/>
          <a:p>
            <a:r>
              <a:rPr lang="en-IN" sz="4400" dirty="0">
                <a:solidFill>
                  <a:srgbClr val="FF0000"/>
                </a:solidFill>
                <a:latin typeface="Times New Roman" panose="02020603050405020304" pitchFamily="18" charset="0"/>
                <a:cs typeface="Times New Roman" panose="02020603050405020304" pitchFamily="18" charset="0"/>
              </a:rPr>
              <a:t>LITERATURE SURVEY </a:t>
            </a:r>
          </a:p>
        </p:txBody>
      </p:sp>
    </p:spTree>
    <p:extLst>
      <p:ext uri="{BB962C8B-B14F-4D97-AF65-F5344CB8AC3E}">
        <p14:creationId xmlns:p14="http://schemas.microsoft.com/office/powerpoint/2010/main" val="1881910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86166F1-0C98-6E65-E4D4-52A4D9FC3F30}"/>
              </a:ext>
            </a:extLst>
          </p:cNvPr>
          <p:cNvGraphicFramePr>
            <a:graphicFrameLocks noGrp="1"/>
          </p:cNvGraphicFramePr>
          <p:nvPr>
            <p:extLst>
              <p:ext uri="{D42A27DB-BD31-4B8C-83A1-F6EECF244321}">
                <p14:modId xmlns:p14="http://schemas.microsoft.com/office/powerpoint/2010/main" val="3538103768"/>
              </p:ext>
            </p:extLst>
          </p:nvPr>
        </p:nvGraphicFramePr>
        <p:xfrm>
          <a:off x="1093694" y="1635660"/>
          <a:ext cx="10004612" cy="3827631"/>
        </p:xfrm>
        <a:graphic>
          <a:graphicData uri="http://schemas.openxmlformats.org/drawingml/2006/table">
            <a:tbl>
              <a:tblPr firstRow="1" bandRow="1">
                <a:tableStyleId>{5940675A-B579-460E-94D1-54222C63F5DA}</a:tableStyleId>
              </a:tblPr>
              <a:tblGrid>
                <a:gridCol w="1030941">
                  <a:extLst>
                    <a:ext uri="{9D8B030D-6E8A-4147-A177-3AD203B41FA5}">
                      <a16:colId xmlns:a16="http://schemas.microsoft.com/office/drawing/2014/main" val="3353560875"/>
                    </a:ext>
                  </a:extLst>
                </a:gridCol>
                <a:gridCol w="1783977">
                  <a:extLst>
                    <a:ext uri="{9D8B030D-6E8A-4147-A177-3AD203B41FA5}">
                      <a16:colId xmlns:a16="http://schemas.microsoft.com/office/drawing/2014/main" val="1914921586"/>
                    </a:ext>
                  </a:extLst>
                </a:gridCol>
                <a:gridCol w="3264647">
                  <a:extLst>
                    <a:ext uri="{9D8B030D-6E8A-4147-A177-3AD203B41FA5}">
                      <a16:colId xmlns:a16="http://schemas.microsoft.com/office/drawing/2014/main" val="2039270420"/>
                    </a:ext>
                  </a:extLst>
                </a:gridCol>
                <a:gridCol w="1918447">
                  <a:extLst>
                    <a:ext uri="{9D8B030D-6E8A-4147-A177-3AD203B41FA5}">
                      <a16:colId xmlns:a16="http://schemas.microsoft.com/office/drawing/2014/main" val="1010271320"/>
                    </a:ext>
                  </a:extLst>
                </a:gridCol>
                <a:gridCol w="2006600">
                  <a:extLst>
                    <a:ext uri="{9D8B030D-6E8A-4147-A177-3AD203B41FA5}">
                      <a16:colId xmlns:a16="http://schemas.microsoft.com/office/drawing/2014/main" val="4044040924"/>
                    </a:ext>
                  </a:extLst>
                </a:gridCol>
              </a:tblGrid>
              <a:tr h="13137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2015</a:t>
                      </a:r>
                    </a:p>
                  </a:txBody>
                  <a:tcPr/>
                </a:tc>
                <a:tc>
                  <a:txBody>
                    <a:bodyPr/>
                    <a:lstStyle/>
                    <a:p>
                      <a:r>
                        <a:rPr lang="en-US" dirty="0">
                          <a:latin typeface="Times New Roman" panose="02020603050405020304" pitchFamily="18" charset="0"/>
                          <a:cs typeface="Times New Roman" panose="02020603050405020304" pitchFamily="18" charset="0"/>
                        </a:rPr>
                        <a:t>Olaf Ronneberger et al,[22]</a:t>
                      </a:r>
                    </a:p>
                  </a:txBody>
                  <a:tcPr/>
                </a:tc>
                <a:tc>
                  <a:txBody>
                    <a:bodyPr/>
                    <a:lstStyle/>
                    <a:p>
                      <a:r>
                        <a:rPr lang="en-US" dirty="0">
                          <a:latin typeface="Times New Roman" panose="02020603050405020304" pitchFamily="18" charset="0"/>
                          <a:cs typeface="Times New Roman" panose="02020603050405020304" pitchFamily="18" charset="0"/>
                        </a:rPr>
                        <a:t>Convolutional Networks for Biomedical Image Segmentation</a:t>
                      </a:r>
                    </a:p>
                  </a:txBody>
                  <a:tcPr/>
                </a:tc>
                <a:tc>
                  <a:txBody>
                    <a:bodyPr/>
                    <a:lstStyle/>
                    <a:p>
                      <a:r>
                        <a:rPr lang="en-US" dirty="0">
                          <a:latin typeface="Times New Roman" panose="02020603050405020304" pitchFamily="18" charset="0"/>
                          <a:cs typeface="Times New Roman" panose="02020603050405020304" pitchFamily="18" charset="0"/>
                        </a:rPr>
                        <a:t>U-Net</a:t>
                      </a:r>
                    </a:p>
                  </a:txBody>
                  <a:tcPr/>
                </a:tc>
                <a:tc>
                  <a:txBody>
                    <a:bodyPr/>
                    <a:lstStyle/>
                    <a:p>
                      <a:r>
                        <a:rPr lang="en-US" dirty="0">
                          <a:latin typeface="Times New Roman" panose="02020603050405020304" pitchFamily="18" charset="0"/>
                          <a:cs typeface="Times New Roman" panose="02020603050405020304" pitchFamily="18" charset="0"/>
                        </a:rPr>
                        <a:t>77.5%</a:t>
                      </a:r>
                    </a:p>
                  </a:txBody>
                  <a:tcPr/>
                </a:tc>
                <a:extLst>
                  <a:ext uri="{0D108BD9-81ED-4DB2-BD59-A6C34878D82A}">
                    <a16:rowId xmlns:a16="http://schemas.microsoft.com/office/drawing/2014/main" val="1384774799"/>
                  </a:ext>
                </a:extLst>
              </a:tr>
              <a:tr h="0">
                <a:tc>
                  <a:txBody>
                    <a:bodyPr/>
                    <a:lstStyle/>
                    <a:p>
                      <a:r>
                        <a:rPr lang="en-US" dirty="0">
                          <a:latin typeface="Times New Roman" panose="02020603050405020304" pitchFamily="18" charset="0"/>
                          <a:cs typeface="Times New Roman" panose="02020603050405020304" pitchFamily="18" charset="0"/>
                        </a:rPr>
                        <a:t>2011</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Philipp Krahenbuhl</a:t>
                      </a:r>
                    </a:p>
                    <a:p>
                      <a:r>
                        <a:rPr lang="en-US" dirty="0">
                          <a:latin typeface="Times New Roman" panose="02020603050405020304" pitchFamily="18" charset="0"/>
                          <a:cs typeface="Times New Roman" panose="02020603050405020304" pitchFamily="18" charset="0"/>
                        </a:rPr>
                        <a:t>Et al,[42]</a:t>
                      </a:r>
                    </a:p>
                  </a:txBody>
                  <a:tcPr/>
                </a:tc>
                <a:tc>
                  <a:txBody>
                    <a:bodyPr/>
                    <a:lstStyle/>
                    <a:p>
                      <a:r>
                        <a:rPr lang="en-US" dirty="0">
                          <a:latin typeface="Times New Roman" panose="02020603050405020304" pitchFamily="18" charset="0"/>
                          <a:cs typeface="Times New Roman" panose="02020603050405020304" pitchFamily="18" charset="0"/>
                        </a:rPr>
                        <a:t>Efficient Interference in Fully Connected CRFs with Gaussian Edge Potentials</a:t>
                      </a:r>
                    </a:p>
                  </a:txBody>
                  <a:tcPr/>
                </a:tc>
                <a:tc>
                  <a:txBody>
                    <a:bodyPr/>
                    <a:lstStyle/>
                    <a:p>
                      <a:r>
                        <a:rPr lang="en-US" dirty="0">
                          <a:latin typeface="Times New Roman" panose="02020603050405020304" pitchFamily="18" charset="0"/>
                          <a:cs typeface="Times New Roman" panose="02020603050405020304" pitchFamily="18" charset="0"/>
                        </a:rPr>
                        <a:t>CRF</a:t>
                      </a:r>
                    </a:p>
                  </a:txBody>
                  <a:tcPr/>
                </a:tc>
                <a:tc>
                  <a:txBody>
                    <a:bodyPr/>
                    <a:lstStyle/>
                    <a:p>
                      <a:r>
                        <a:rPr lang="en-US" dirty="0">
                          <a:latin typeface="Times New Roman" panose="02020603050405020304" pitchFamily="18" charset="0"/>
                          <a:cs typeface="Times New Roman" panose="02020603050405020304" pitchFamily="18" charset="0"/>
                        </a:rPr>
                        <a:t>Average Segmentation Accuracy-30.2%</a:t>
                      </a:r>
                    </a:p>
                  </a:txBody>
                  <a:tcPr/>
                </a:tc>
                <a:extLst>
                  <a:ext uri="{0D108BD9-81ED-4DB2-BD59-A6C34878D82A}">
                    <a16:rowId xmlns:a16="http://schemas.microsoft.com/office/drawing/2014/main" val="2425469855"/>
                  </a:ext>
                </a:extLst>
              </a:tr>
              <a:tr h="1325183">
                <a:tc>
                  <a:txBody>
                    <a:bodyPr/>
                    <a:lstStyle/>
                    <a:p>
                      <a:r>
                        <a:rPr lang="en-US" dirty="0">
                          <a:latin typeface="Times New Roman" panose="02020603050405020304" pitchFamily="18" charset="0"/>
                          <a:cs typeface="Times New Roman" panose="02020603050405020304" pitchFamily="18" charset="0"/>
                        </a:rPr>
                        <a:t>2019</a:t>
                      </a:r>
                    </a:p>
                  </a:txBody>
                  <a:tcPr/>
                </a:tc>
                <a:tc>
                  <a:txBody>
                    <a:bodyPr/>
                    <a:lstStyle/>
                    <a:p>
                      <a:r>
                        <a:rPr lang="en-US" dirty="0">
                          <a:latin typeface="Times New Roman" panose="02020603050405020304" pitchFamily="18" charset="0"/>
                          <a:cs typeface="Times New Roman" panose="02020603050405020304" pitchFamily="18" charset="0"/>
                        </a:rPr>
                        <a:t>Mulham Fawakherji Et al,[23]</a:t>
                      </a:r>
                    </a:p>
                  </a:txBody>
                  <a:tcPr/>
                </a:tc>
                <a:tc>
                  <a:txBody>
                    <a:bodyPr/>
                    <a:lstStyle/>
                    <a:p>
                      <a:r>
                        <a:rPr lang="en-US" dirty="0">
                          <a:latin typeface="Times New Roman" panose="02020603050405020304" pitchFamily="18" charset="0"/>
                          <a:cs typeface="Times New Roman" panose="02020603050405020304" pitchFamily="18" charset="0"/>
                        </a:rPr>
                        <a:t>Crop and weeds classification for Precision Agriculture using Context-Independent Pixel-wise segmentation</a:t>
                      </a:r>
                    </a:p>
                  </a:txBody>
                  <a:tcPr/>
                </a:tc>
                <a:tc>
                  <a:txBody>
                    <a:bodyPr/>
                    <a:lstStyle/>
                    <a:p>
                      <a:r>
                        <a:rPr lang="en-US" dirty="0">
                          <a:latin typeface="Times New Roman" panose="02020603050405020304" pitchFamily="18" charset="0"/>
                          <a:cs typeface="Times New Roman" panose="02020603050405020304" pitchFamily="18" charset="0"/>
                        </a:rPr>
                        <a:t>VGG-16 Binary Classifier</a:t>
                      </a:r>
                    </a:p>
                  </a:txBody>
                  <a:tcPr/>
                </a:tc>
                <a:tc>
                  <a:txBody>
                    <a:bodyPr/>
                    <a:lstStyle/>
                    <a:p>
                      <a:r>
                        <a:rPr lang="en-US" dirty="0">
                          <a:latin typeface="Times New Roman" panose="02020603050405020304" pitchFamily="18" charset="0"/>
                          <a:cs typeface="Times New Roman" panose="02020603050405020304" pitchFamily="18" charset="0"/>
                        </a:rPr>
                        <a:t>Accuracy-90%</a:t>
                      </a:r>
                    </a:p>
                  </a:txBody>
                  <a:tcPr/>
                </a:tc>
                <a:extLst>
                  <a:ext uri="{0D108BD9-81ED-4DB2-BD59-A6C34878D82A}">
                    <a16:rowId xmlns:a16="http://schemas.microsoft.com/office/drawing/2014/main" val="3731217650"/>
                  </a:ext>
                </a:extLst>
              </a:tr>
            </a:tbl>
          </a:graphicData>
        </a:graphic>
      </p:graphicFrame>
      <p:graphicFrame>
        <p:nvGraphicFramePr>
          <p:cNvPr id="5" name="Table 4">
            <a:extLst>
              <a:ext uri="{FF2B5EF4-FFF2-40B4-BE49-F238E27FC236}">
                <a16:creationId xmlns:a16="http://schemas.microsoft.com/office/drawing/2014/main" id="{F9D9CD19-30A5-8F1F-ED86-D6E535F8BB78}"/>
              </a:ext>
            </a:extLst>
          </p:cNvPr>
          <p:cNvGraphicFramePr>
            <a:graphicFrameLocks noGrp="1"/>
          </p:cNvGraphicFramePr>
          <p:nvPr>
            <p:extLst>
              <p:ext uri="{D42A27DB-BD31-4B8C-83A1-F6EECF244321}">
                <p14:modId xmlns:p14="http://schemas.microsoft.com/office/powerpoint/2010/main" val="2611190000"/>
              </p:ext>
            </p:extLst>
          </p:nvPr>
        </p:nvGraphicFramePr>
        <p:xfrm>
          <a:off x="1093693" y="1210235"/>
          <a:ext cx="10004610" cy="425425"/>
        </p:xfrm>
        <a:graphic>
          <a:graphicData uri="http://schemas.openxmlformats.org/drawingml/2006/table">
            <a:tbl>
              <a:tblPr firstRow="1" bandRow="1">
                <a:tableStyleId>{616DA210-FB5B-4158-B5E0-FEB733F419BA}</a:tableStyleId>
              </a:tblPr>
              <a:tblGrid>
                <a:gridCol w="1013013">
                  <a:extLst>
                    <a:ext uri="{9D8B030D-6E8A-4147-A177-3AD203B41FA5}">
                      <a16:colId xmlns:a16="http://schemas.microsoft.com/office/drawing/2014/main" val="1532022112"/>
                    </a:ext>
                  </a:extLst>
                </a:gridCol>
                <a:gridCol w="1810870">
                  <a:extLst>
                    <a:ext uri="{9D8B030D-6E8A-4147-A177-3AD203B41FA5}">
                      <a16:colId xmlns:a16="http://schemas.microsoft.com/office/drawing/2014/main" val="274309802"/>
                    </a:ext>
                  </a:extLst>
                </a:gridCol>
                <a:gridCol w="3245224">
                  <a:extLst>
                    <a:ext uri="{9D8B030D-6E8A-4147-A177-3AD203B41FA5}">
                      <a16:colId xmlns:a16="http://schemas.microsoft.com/office/drawing/2014/main" val="2102165730"/>
                    </a:ext>
                  </a:extLst>
                </a:gridCol>
                <a:gridCol w="1934581">
                  <a:extLst>
                    <a:ext uri="{9D8B030D-6E8A-4147-A177-3AD203B41FA5}">
                      <a16:colId xmlns:a16="http://schemas.microsoft.com/office/drawing/2014/main" val="792769026"/>
                    </a:ext>
                  </a:extLst>
                </a:gridCol>
                <a:gridCol w="2000922">
                  <a:extLst>
                    <a:ext uri="{9D8B030D-6E8A-4147-A177-3AD203B41FA5}">
                      <a16:colId xmlns:a16="http://schemas.microsoft.com/office/drawing/2014/main" val="849351578"/>
                    </a:ext>
                  </a:extLst>
                </a:gridCol>
              </a:tblGrid>
              <a:tr h="425425">
                <a:tc>
                  <a:txBody>
                    <a:bodyPr/>
                    <a:lstStyle/>
                    <a:p>
                      <a:r>
                        <a:rPr lang="en-IN" b="0" dirty="0">
                          <a:solidFill>
                            <a:srgbClr val="FF0000"/>
                          </a:solidFill>
                          <a:latin typeface="Times New Roman" panose="02020603050405020304" pitchFamily="18" charset="0"/>
                          <a:cs typeface="Times New Roman" panose="02020603050405020304" pitchFamily="18" charset="0"/>
                        </a:rPr>
                        <a:t>YEAR</a:t>
                      </a:r>
                    </a:p>
                  </a:txBody>
                  <a:tcPr/>
                </a:tc>
                <a:tc>
                  <a:txBody>
                    <a:bodyPr/>
                    <a:lstStyle/>
                    <a:p>
                      <a:r>
                        <a:rPr lang="en-IN" b="0" dirty="0">
                          <a:solidFill>
                            <a:srgbClr val="FF0000"/>
                          </a:solidFill>
                          <a:latin typeface="Times New Roman" panose="02020603050405020304" pitchFamily="18" charset="0"/>
                          <a:cs typeface="Times New Roman" panose="02020603050405020304" pitchFamily="18" charset="0"/>
                        </a:rPr>
                        <a:t>AUTHOR</a:t>
                      </a:r>
                    </a:p>
                  </a:txBody>
                  <a:tcPr/>
                </a:tc>
                <a:tc>
                  <a:txBody>
                    <a:bodyPr/>
                    <a:lstStyle/>
                    <a:p>
                      <a:r>
                        <a:rPr lang="en-IN" b="0" dirty="0">
                          <a:solidFill>
                            <a:srgbClr val="FF0000"/>
                          </a:solidFill>
                          <a:latin typeface="Times New Roman" panose="02020603050405020304" pitchFamily="18" charset="0"/>
                          <a:cs typeface="Times New Roman" panose="02020603050405020304" pitchFamily="18" charset="0"/>
                        </a:rPr>
                        <a:t>RESEARCH TITLE</a:t>
                      </a:r>
                    </a:p>
                  </a:txBody>
                  <a:tcPr/>
                </a:tc>
                <a:tc>
                  <a:txBody>
                    <a:bodyPr/>
                    <a:lstStyle/>
                    <a:p>
                      <a:r>
                        <a:rPr lang="en-IN" b="0" dirty="0">
                          <a:solidFill>
                            <a:srgbClr val="FF0000"/>
                          </a:solidFill>
                          <a:latin typeface="Times New Roman" panose="02020603050405020304" pitchFamily="18" charset="0"/>
                          <a:cs typeface="Times New Roman" panose="02020603050405020304" pitchFamily="18" charset="0"/>
                        </a:rPr>
                        <a:t>ARCHITECTURE</a:t>
                      </a:r>
                    </a:p>
                  </a:txBody>
                  <a:tcPr/>
                </a:tc>
                <a:tc>
                  <a:txBody>
                    <a:bodyPr/>
                    <a:lstStyle/>
                    <a:p>
                      <a:r>
                        <a:rPr lang="en-IN" b="0" dirty="0">
                          <a:solidFill>
                            <a:srgbClr val="FF0000"/>
                          </a:solidFill>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270751659"/>
                  </a:ext>
                </a:extLst>
              </a:tr>
            </a:tbl>
          </a:graphicData>
        </a:graphic>
      </p:graphicFrame>
      <p:sp>
        <p:nvSpPr>
          <p:cNvPr id="7" name="TextBox 6">
            <a:extLst>
              <a:ext uri="{FF2B5EF4-FFF2-40B4-BE49-F238E27FC236}">
                <a16:creationId xmlns:a16="http://schemas.microsoft.com/office/drawing/2014/main" id="{3B273A09-504B-B866-79B0-69F3AD38146C}"/>
              </a:ext>
            </a:extLst>
          </p:cNvPr>
          <p:cNvSpPr txBox="1"/>
          <p:nvPr/>
        </p:nvSpPr>
        <p:spPr>
          <a:xfrm>
            <a:off x="3209364" y="353685"/>
            <a:ext cx="6104965" cy="769441"/>
          </a:xfrm>
          <a:prstGeom prst="rect">
            <a:avLst/>
          </a:prstGeom>
          <a:noFill/>
        </p:spPr>
        <p:txBody>
          <a:bodyPr wrap="square" rtlCol="0">
            <a:spAutoFit/>
          </a:bodyPr>
          <a:lstStyle/>
          <a:p>
            <a:r>
              <a:rPr lang="en-IN" sz="4400" dirty="0">
                <a:solidFill>
                  <a:srgbClr val="FF0000"/>
                </a:solidFill>
                <a:latin typeface="Times New Roman" panose="02020603050405020304" pitchFamily="18" charset="0"/>
                <a:cs typeface="Times New Roman" panose="02020603050405020304" pitchFamily="18" charset="0"/>
              </a:rPr>
              <a:t>LITERATURE SURVEY </a:t>
            </a:r>
          </a:p>
        </p:txBody>
      </p:sp>
    </p:spTree>
    <p:extLst>
      <p:ext uri="{BB962C8B-B14F-4D97-AF65-F5344CB8AC3E}">
        <p14:creationId xmlns:p14="http://schemas.microsoft.com/office/powerpoint/2010/main" val="2233590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39871E6-96BF-B5A7-4EF4-98B84D84452A}"/>
              </a:ext>
            </a:extLst>
          </p:cNvPr>
          <p:cNvGraphicFramePr>
            <a:graphicFrameLocks noGrp="1"/>
          </p:cNvGraphicFramePr>
          <p:nvPr>
            <p:extLst>
              <p:ext uri="{D42A27DB-BD31-4B8C-83A1-F6EECF244321}">
                <p14:modId xmlns:p14="http://schemas.microsoft.com/office/powerpoint/2010/main" val="194714089"/>
              </p:ext>
            </p:extLst>
          </p:nvPr>
        </p:nvGraphicFramePr>
        <p:xfrm>
          <a:off x="1093694" y="1635660"/>
          <a:ext cx="10004612" cy="3893970"/>
        </p:xfrm>
        <a:graphic>
          <a:graphicData uri="http://schemas.openxmlformats.org/drawingml/2006/table">
            <a:tbl>
              <a:tblPr firstRow="1" bandRow="1">
                <a:tableStyleId>{5940675A-B579-460E-94D1-54222C63F5DA}</a:tableStyleId>
              </a:tblPr>
              <a:tblGrid>
                <a:gridCol w="1030941">
                  <a:extLst>
                    <a:ext uri="{9D8B030D-6E8A-4147-A177-3AD203B41FA5}">
                      <a16:colId xmlns:a16="http://schemas.microsoft.com/office/drawing/2014/main" val="3353560875"/>
                    </a:ext>
                  </a:extLst>
                </a:gridCol>
                <a:gridCol w="1783977">
                  <a:extLst>
                    <a:ext uri="{9D8B030D-6E8A-4147-A177-3AD203B41FA5}">
                      <a16:colId xmlns:a16="http://schemas.microsoft.com/office/drawing/2014/main" val="1914921586"/>
                    </a:ext>
                  </a:extLst>
                </a:gridCol>
                <a:gridCol w="3264647">
                  <a:extLst>
                    <a:ext uri="{9D8B030D-6E8A-4147-A177-3AD203B41FA5}">
                      <a16:colId xmlns:a16="http://schemas.microsoft.com/office/drawing/2014/main" val="2039270420"/>
                    </a:ext>
                  </a:extLst>
                </a:gridCol>
                <a:gridCol w="1918447">
                  <a:extLst>
                    <a:ext uri="{9D8B030D-6E8A-4147-A177-3AD203B41FA5}">
                      <a16:colId xmlns:a16="http://schemas.microsoft.com/office/drawing/2014/main" val="1010271320"/>
                    </a:ext>
                  </a:extLst>
                </a:gridCol>
                <a:gridCol w="2006600">
                  <a:extLst>
                    <a:ext uri="{9D8B030D-6E8A-4147-A177-3AD203B41FA5}">
                      <a16:colId xmlns:a16="http://schemas.microsoft.com/office/drawing/2014/main" val="4044040924"/>
                    </a:ext>
                  </a:extLst>
                </a:gridCol>
              </a:tblGrid>
              <a:tr h="1313728">
                <a:tc>
                  <a:txBody>
                    <a:bodyPr/>
                    <a:lstStyle/>
                    <a:p>
                      <a:r>
                        <a:rPr lang="en-US" dirty="0">
                          <a:latin typeface="Times New Roman" panose="02020603050405020304" pitchFamily="18" charset="0"/>
                          <a:cs typeface="Times New Roman" panose="02020603050405020304" pitchFamily="18" charset="0"/>
                        </a:rPr>
                        <a:t>2019</a:t>
                      </a:r>
                    </a:p>
                  </a:txBody>
                  <a:tcPr/>
                </a:tc>
                <a:tc>
                  <a:txBody>
                    <a:bodyPr/>
                    <a:lstStyle/>
                    <a:p>
                      <a:r>
                        <a:rPr lang="en-US" dirty="0">
                          <a:latin typeface="Times New Roman" panose="02020603050405020304" pitchFamily="18" charset="0"/>
                          <a:cs typeface="Times New Roman" panose="02020603050405020304" pitchFamily="18" charset="0"/>
                        </a:rPr>
                        <a:t>X Ji et al,[33]</a:t>
                      </a:r>
                    </a:p>
                  </a:txBody>
                  <a:tcPr/>
                </a:tc>
                <a:tc>
                  <a:txBody>
                    <a:bodyPr/>
                    <a:lstStyle/>
                    <a:p>
                      <a:r>
                        <a:rPr lang="en-US" dirty="0">
                          <a:latin typeface="Times New Roman" panose="02020603050405020304" pitchFamily="18" charset="0"/>
                          <a:cs typeface="Times New Roman" panose="02020603050405020304" pitchFamily="18" charset="0"/>
                        </a:rPr>
                        <a:t>Invariant Information clustering for Unsupervised image classification and segmentation</a:t>
                      </a:r>
                    </a:p>
                  </a:txBody>
                  <a:tcPr/>
                </a:tc>
                <a:tc>
                  <a:txBody>
                    <a:bodyPr/>
                    <a:lstStyle/>
                    <a:p>
                      <a:r>
                        <a:rPr lang="en-US" dirty="0">
                          <a:latin typeface="Times New Roman" panose="02020603050405020304" pitchFamily="18" charset="0"/>
                          <a:cs typeface="Times New Roman" panose="02020603050405020304" pitchFamily="18" charset="0"/>
                        </a:rPr>
                        <a:t>STL10</a:t>
                      </a:r>
                    </a:p>
                  </a:txBody>
                  <a:tcPr/>
                </a:tc>
                <a:tc>
                  <a:txBody>
                    <a:bodyPr/>
                    <a:lstStyle/>
                    <a:p>
                      <a:r>
                        <a:rPr lang="en-US" dirty="0">
                          <a:latin typeface="Times New Roman" panose="02020603050405020304" pitchFamily="18" charset="0"/>
                          <a:cs typeface="Times New Roman" panose="02020603050405020304" pitchFamily="18" charset="0"/>
                        </a:rPr>
                        <a:t>Accuracy-88.8%</a:t>
                      </a:r>
                    </a:p>
                  </a:txBody>
                  <a:tcPr/>
                </a:tc>
                <a:extLst>
                  <a:ext uri="{0D108BD9-81ED-4DB2-BD59-A6C34878D82A}">
                    <a16:rowId xmlns:a16="http://schemas.microsoft.com/office/drawing/2014/main" val="1384774799"/>
                  </a:ext>
                </a:extLst>
              </a:tr>
              <a:tr h="1255059">
                <a:tc>
                  <a:txBody>
                    <a:bodyPr/>
                    <a:lstStyle/>
                    <a:p>
                      <a:r>
                        <a:rPr lang="en-US" dirty="0">
                          <a:latin typeface="Times New Roman" panose="02020603050405020304" pitchFamily="18" charset="0"/>
                          <a:cs typeface="Times New Roman" panose="02020603050405020304" pitchFamily="18" charset="0"/>
                        </a:rPr>
                        <a:t>2022</a:t>
                      </a:r>
                    </a:p>
                  </a:txBody>
                  <a:tcPr/>
                </a:tc>
                <a:tc>
                  <a:txBody>
                    <a:bodyPr/>
                    <a:lstStyle/>
                    <a:p>
                      <a:r>
                        <a:rPr lang="en-US" dirty="0">
                          <a:latin typeface="Times New Roman" panose="02020603050405020304" pitchFamily="18" charset="0"/>
                          <a:cs typeface="Times New Roman" panose="02020603050405020304" pitchFamily="18" charset="0"/>
                        </a:rPr>
                        <a:t>Xiaohan Yu et al,[31]</a:t>
                      </a:r>
                    </a:p>
                  </a:txBody>
                  <a:tcPr/>
                </a:tc>
                <a:tc>
                  <a:txBody>
                    <a:bodyPr/>
                    <a:lstStyle/>
                    <a:p>
                      <a:r>
                        <a:rPr lang="en-US" dirty="0">
                          <a:latin typeface="Times New Roman" panose="02020603050405020304" pitchFamily="18" charset="0"/>
                          <a:cs typeface="Times New Roman" panose="02020603050405020304" pitchFamily="18" charset="0"/>
                        </a:rPr>
                        <a:t>Self-supervised part erasing for ultra-fine-grained visual categorization</a:t>
                      </a:r>
                    </a:p>
                  </a:txBody>
                  <a:tcPr/>
                </a:tc>
                <a:tc>
                  <a:txBody>
                    <a:bodyPr/>
                    <a:lstStyle/>
                    <a:p>
                      <a:r>
                        <a:rPr lang="en-US" dirty="0">
                          <a:latin typeface="Times New Roman" panose="02020603050405020304" pitchFamily="18" charset="0"/>
                          <a:cs typeface="Times New Roman" panose="02020603050405020304" pitchFamily="18" charset="0"/>
                        </a:rPr>
                        <a:t>ResNet-50</a:t>
                      </a:r>
                    </a:p>
                  </a:txBody>
                  <a:tcPr/>
                </a:tc>
                <a:tc>
                  <a:txBody>
                    <a:bodyPr/>
                    <a:lstStyle/>
                    <a:p>
                      <a:r>
                        <a:rPr lang="en-US" dirty="0">
                          <a:latin typeface="Times New Roman" panose="02020603050405020304" pitchFamily="18" charset="0"/>
                          <a:cs typeface="Times New Roman" panose="02020603050405020304" pitchFamily="18" charset="0"/>
                        </a:rPr>
                        <a:t>Accuracy-86.8%</a:t>
                      </a:r>
                    </a:p>
                  </a:txBody>
                  <a:tcPr/>
                </a:tc>
                <a:extLst>
                  <a:ext uri="{0D108BD9-81ED-4DB2-BD59-A6C34878D82A}">
                    <a16:rowId xmlns:a16="http://schemas.microsoft.com/office/drawing/2014/main" val="2425469855"/>
                  </a:ext>
                </a:extLst>
              </a:tr>
              <a:tr h="1325183">
                <a:tc>
                  <a:txBody>
                    <a:bodyPr/>
                    <a:lstStyle/>
                    <a:p>
                      <a:r>
                        <a:rPr lang="en-US" dirty="0">
                          <a:latin typeface="Times New Roman" panose="02020603050405020304" pitchFamily="18" charset="0"/>
                          <a:cs typeface="Times New Roman" panose="02020603050405020304" pitchFamily="18" charset="0"/>
                        </a:rPr>
                        <a:t>2020</a:t>
                      </a:r>
                    </a:p>
                  </a:txBody>
                  <a:tcPr/>
                </a:tc>
                <a:tc>
                  <a:txBody>
                    <a:bodyPr/>
                    <a:lstStyle/>
                    <a:p>
                      <a:r>
                        <a:rPr lang="en-US" dirty="0">
                          <a:latin typeface="Times New Roman" panose="02020603050405020304" pitchFamily="18" charset="0"/>
                          <a:cs typeface="Times New Roman" panose="02020603050405020304" pitchFamily="18" charset="0"/>
                        </a:rPr>
                        <a:t>Kunlong Yang et al,[24]</a:t>
                      </a:r>
                    </a:p>
                  </a:txBody>
                  <a:tcPr/>
                </a:tc>
                <a:tc>
                  <a:txBody>
                    <a:bodyPr/>
                    <a:lstStyle/>
                    <a:p>
                      <a:r>
                        <a:rPr lang="en-US" dirty="0">
                          <a:latin typeface="Times New Roman" panose="02020603050405020304" pitchFamily="18" charset="0"/>
                          <a:cs typeface="Times New Roman" panose="02020603050405020304" pitchFamily="18" charset="0"/>
                        </a:rPr>
                        <a:t>Leaf segmentation and classification with a complicated background using Deep Learning</a:t>
                      </a:r>
                    </a:p>
                  </a:txBody>
                  <a:tcPr/>
                </a:tc>
                <a:tc>
                  <a:txBody>
                    <a:bodyPr/>
                    <a:lstStyle/>
                    <a:p>
                      <a:r>
                        <a:rPr lang="en-US" dirty="0">
                          <a:latin typeface="Times New Roman" panose="02020603050405020304" pitchFamily="18" charset="0"/>
                          <a:cs typeface="Times New Roman" panose="02020603050405020304" pitchFamily="18" charset="0"/>
                        </a:rPr>
                        <a:t>VGG-16 </a:t>
                      </a:r>
                    </a:p>
                    <a:p>
                      <a:r>
                        <a:rPr lang="en-US" dirty="0">
                          <a:latin typeface="Times New Roman" panose="02020603050405020304" pitchFamily="18" charset="0"/>
                          <a:cs typeface="Times New Roman" panose="02020603050405020304" pitchFamily="18" charset="0"/>
                        </a:rPr>
                        <a:t>(Mask R-CNN included)</a:t>
                      </a:r>
                    </a:p>
                  </a:txBody>
                  <a:tcPr/>
                </a:tc>
                <a:tc>
                  <a:txBody>
                    <a:bodyPr/>
                    <a:lstStyle/>
                    <a:p>
                      <a:r>
                        <a:rPr lang="en-US" dirty="0">
                          <a:latin typeface="Times New Roman" panose="02020603050405020304" pitchFamily="18" charset="0"/>
                          <a:cs typeface="Times New Roman" panose="02020603050405020304" pitchFamily="18" charset="0"/>
                        </a:rPr>
                        <a:t>Accuracy-91.5%</a:t>
                      </a:r>
                    </a:p>
                  </a:txBody>
                  <a:tcPr/>
                </a:tc>
                <a:extLst>
                  <a:ext uri="{0D108BD9-81ED-4DB2-BD59-A6C34878D82A}">
                    <a16:rowId xmlns:a16="http://schemas.microsoft.com/office/drawing/2014/main" val="3731217650"/>
                  </a:ext>
                </a:extLst>
              </a:tr>
            </a:tbl>
          </a:graphicData>
        </a:graphic>
      </p:graphicFrame>
      <p:graphicFrame>
        <p:nvGraphicFramePr>
          <p:cNvPr id="5" name="Table 4">
            <a:extLst>
              <a:ext uri="{FF2B5EF4-FFF2-40B4-BE49-F238E27FC236}">
                <a16:creationId xmlns:a16="http://schemas.microsoft.com/office/drawing/2014/main" id="{4195B289-832F-55F0-1D2A-880882762F48}"/>
              </a:ext>
            </a:extLst>
          </p:cNvPr>
          <p:cNvGraphicFramePr>
            <a:graphicFrameLocks noGrp="1"/>
          </p:cNvGraphicFramePr>
          <p:nvPr>
            <p:extLst>
              <p:ext uri="{D42A27DB-BD31-4B8C-83A1-F6EECF244321}">
                <p14:modId xmlns:p14="http://schemas.microsoft.com/office/powerpoint/2010/main" val="75416646"/>
              </p:ext>
            </p:extLst>
          </p:nvPr>
        </p:nvGraphicFramePr>
        <p:xfrm>
          <a:off x="1093693" y="1210235"/>
          <a:ext cx="10004610" cy="425425"/>
        </p:xfrm>
        <a:graphic>
          <a:graphicData uri="http://schemas.openxmlformats.org/drawingml/2006/table">
            <a:tbl>
              <a:tblPr firstRow="1" bandRow="1">
                <a:tableStyleId>{616DA210-FB5B-4158-B5E0-FEB733F419BA}</a:tableStyleId>
              </a:tblPr>
              <a:tblGrid>
                <a:gridCol w="1013013">
                  <a:extLst>
                    <a:ext uri="{9D8B030D-6E8A-4147-A177-3AD203B41FA5}">
                      <a16:colId xmlns:a16="http://schemas.microsoft.com/office/drawing/2014/main" val="1532022112"/>
                    </a:ext>
                  </a:extLst>
                </a:gridCol>
                <a:gridCol w="1810870">
                  <a:extLst>
                    <a:ext uri="{9D8B030D-6E8A-4147-A177-3AD203B41FA5}">
                      <a16:colId xmlns:a16="http://schemas.microsoft.com/office/drawing/2014/main" val="274309802"/>
                    </a:ext>
                  </a:extLst>
                </a:gridCol>
                <a:gridCol w="3245224">
                  <a:extLst>
                    <a:ext uri="{9D8B030D-6E8A-4147-A177-3AD203B41FA5}">
                      <a16:colId xmlns:a16="http://schemas.microsoft.com/office/drawing/2014/main" val="2102165730"/>
                    </a:ext>
                  </a:extLst>
                </a:gridCol>
                <a:gridCol w="1934581">
                  <a:extLst>
                    <a:ext uri="{9D8B030D-6E8A-4147-A177-3AD203B41FA5}">
                      <a16:colId xmlns:a16="http://schemas.microsoft.com/office/drawing/2014/main" val="792769026"/>
                    </a:ext>
                  </a:extLst>
                </a:gridCol>
                <a:gridCol w="2000922">
                  <a:extLst>
                    <a:ext uri="{9D8B030D-6E8A-4147-A177-3AD203B41FA5}">
                      <a16:colId xmlns:a16="http://schemas.microsoft.com/office/drawing/2014/main" val="849351578"/>
                    </a:ext>
                  </a:extLst>
                </a:gridCol>
              </a:tblGrid>
              <a:tr h="425425">
                <a:tc>
                  <a:txBody>
                    <a:bodyPr/>
                    <a:lstStyle/>
                    <a:p>
                      <a:r>
                        <a:rPr lang="en-IN" b="0" dirty="0">
                          <a:solidFill>
                            <a:srgbClr val="FF0000"/>
                          </a:solidFill>
                          <a:latin typeface="Times New Roman" panose="02020603050405020304" pitchFamily="18" charset="0"/>
                          <a:cs typeface="Times New Roman" panose="02020603050405020304" pitchFamily="18" charset="0"/>
                        </a:rPr>
                        <a:t>YEAR</a:t>
                      </a:r>
                    </a:p>
                  </a:txBody>
                  <a:tcPr/>
                </a:tc>
                <a:tc>
                  <a:txBody>
                    <a:bodyPr/>
                    <a:lstStyle/>
                    <a:p>
                      <a:r>
                        <a:rPr lang="en-IN" b="0" dirty="0">
                          <a:solidFill>
                            <a:srgbClr val="FF0000"/>
                          </a:solidFill>
                          <a:latin typeface="Times New Roman" panose="02020603050405020304" pitchFamily="18" charset="0"/>
                          <a:cs typeface="Times New Roman" panose="02020603050405020304" pitchFamily="18" charset="0"/>
                        </a:rPr>
                        <a:t>AUTHOR</a:t>
                      </a:r>
                    </a:p>
                  </a:txBody>
                  <a:tcPr/>
                </a:tc>
                <a:tc>
                  <a:txBody>
                    <a:bodyPr/>
                    <a:lstStyle/>
                    <a:p>
                      <a:r>
                        <a:rPr lang="en-IN" b="0" dirty="0">
                          <a:solidFill>
                            <a:srgbClr val="FF0000"/>
                          </a:solidFill>
                          <a:latin typeface="Times New Roman" panose="02020603050405020304" pitchFamily="18" charset="0"/>
                          <a:cs typeface="Times New Roman" panose="02020603050405020304" pitchFamily="18" charset="0"/>
                        </a:rPr>
                        <a:t>RESEARCH TITLE</a:t>
                      </a:r>
                    </a:p>
                  </a:txBody>
                  <a:tcPr/>
                </a:tc>
                <a:tc>
                  <a:txBody>
                    <a:bodyPr/>
                    <a:lstStyle/>
                    <a:p>
                      <a:r>
                        <a:rPr lang="en-IN" b="0" dirty="0">
                          <a:solidFill>
                            <a:srgbClr val="FF0000"/>
                          </a:solidFill>
                          <a:latin typeface="Times New Roman" panose="02020603050405020304" pitchFamily="18" charset="0"/>
                          <a:cs typeface="Times New Roman" panose="02020603050405020304" pitchFamily="18" charset="0"/>
                        </a:rPr>
                        <a:t>ARCHITECTURE</a:t>
                      </a:r>
                    </a:p>
                  </a:txBody>
                  <a:tcPr/>
                </a:tc>
                <a:tc>
                  <a:txBody>
                    <a:bodyPr/>
                    <a:lstStyle/>
                    <a:p>
                      <a:r>
                        <a:rPr lang="en-IN" b="0" dirty="0">
                          <a:solidFill>
                            <a:srgbClr val="FF0000"/>
                          </a:solidFill>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270751659"/>
                  </a:ext>
                </a:extLst>
              </a:tr>
            </a:tbl>
          </a:graphicData>
        </a:graphic>
      </p:graphicFrame>
      <p:sp>
        <p:nvSpPr>
          <p:cNvPr id="6" name="TextBox 5">
            <a:extLst>
              <a:ext uri="{FF2B5EF4-FFF2-40B4-BE49-F238E27FC236}">
                <a16:creationId xmlns:a16="http://schemas.microsoft.com/office/drawing/2014/main" id="{DF41D9A1-C6A6-19A0-38FA-663700ED7EC7}"/>
              </a:ext>
            </a:extLst>
          </p:cNvPr>
          <p:cNvSpPr txBox="1"/>
          <p:nvPr/>
        </p:nvSpPr>
        <p:spPr>
          <a:xfrm>
            <a:off x="2868705" y="228081"/>
            <a:ext cx="6104965" cy="769441"/>
          </a:xfrm>
          <a:prstGeom prst="rect">
            <a:avLst/>
          </a:prstGeom>
          <a:noFill/>
        </p:spPr>
        <p:txBody>
          <a:bodyPr wrap="square" rtlCol="0">
            <a:spAutoFit/>
          </a:bodyPr>
          <a:lstStyle/>
          <a:p>
            <a:r>
              <a:rPr lang="en-IN" sz="4400" dirty="0">
                <a:solidFill>
                  <a:srgbClr val="FF0000"/>
                </a:solidFill>
                <a:latin typeface="Times New Roman" panose="02020603050405020304" pitchFamily="18" charset="0"/>
                <a:cs typeface="Times New Roman" panose="02020603050405020304" pitchFamily="18" charset="0"/>
              </a:rPr>
              <a:t>LITERATURE SURVEY </a:t>
            </a:r>
          </a:p>
        </p:txBody>
      </p:sp>
    </p:spTree>
    <p:extLst>
      <p:ext uri="{BB962C8B-B14F-4D97-AF65-F5344CB8AC3E}">
        <p14:creationId xmlns:p14="http://schemas.microsoft.com/office/powerpoint/2010/main" val="1047222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8952-2C98-9886-E6AC-6AFA128D2A52}"/>
              </a:ext>
            </a:extLst>
          </p:cNvPr>
          <p:cNvSpPr>
            <a:spLocks noGrp="1"/>
          </p:cNvSpPr>
          <p:nvPr>
            <p:ph type="title"/>
          </p:nvPr>
        </p:nvSpPr>
        <p:spPr>
          <a:xfrm>
            <a:off x="412376" y="112296"/>
            <a:ext cx="10941424" cy="1142763"/>
          </a:xfrm>
        </p:spPr>
        <p:txBody>
          <a:bodyPr>
            <a:normAutofit/>
          </a:bodyPr>
          <a:lstStyle/>
          <a:p>
            <a:r>
              <a:rPr lang="en-IN" sz="4800" dirty="0">
                <a:solidFill>
                  <a:srgbClr val="FF0000"/>
                </a:solidFill>
              </a:rPr>
              <a:t>                    </a:t>
            </a:r>
            <a:r>
              <a:rPr lang="en-IN" sz="6000" dirty="0">
                <a:solidFill>
                  <a:srgbClr val="FF0000"/>
                </a:solidFill>
                <a:latin typeface="Times New Roman" panose="02020603050405020304" pitchFamily="18" charset="0"/>
                <a:cs typeface="Times New Roman" panose="02020603050405020304" pitchFamily="18" charset="0"/>
              </a:rPr>
              <a:t>Existing Systems</a:t>
            </a:r>
          </a:p>
        </p:txBody>
      </p:sp>
      <p:sp>
        <p:nvSpPr>
          <p:cNvPr id="3" name="Content Placeholder 2">
            <a:extLst>
              <a:ext uri="{FF2B5EF4-FFF2-40B4-BE49-F238E27FC236}">
                <a16:creationId xmlns:a16="http://schemas.microsoft.com/office/drawing/2014/main" id="{512E33B6-57EF-5AC3-82C7-8DF08ADD5A71}"/>
              </a:ext>
            </a:extLst>
          </p:cNvPr>
          <p:cNvSpPr>
            <a:spLocks noGrp="1"/>
          </p:cNvSpPr>
          <p:nvPr>
            <p:ph idx="1"/>
          </p:nvPr>
        </p:nvSpPr>
        <p:spPr>
          <a:xfrm>
            <a:off x="694442" y="1769189"/>
            <a:ext cx="11089340" cy="5459506"/>
          </a:xfrm>
        </p:spPr>
        <p:txBody>
          <a:bodyPr>
            <a:normAutofit/>
          </a:bodyPr>
          <a:lstStyle/>
          <a:p>
            <a:pPr marL="0" indent="0">
              <a:lnSpc>
                <a:spcPct val="150000"/>
              </a:lnSpc>
              <a:buNone/>
            </a:pPr>
            <a:r>
              <a:rPr lang="en-US" dirty="0">
                <a:latin typeface="Times New Roman" panose="02020603050405020304" pitchFamily="18" charset="0"/>
                <a:cs typeface="Times New Roman" panose="02020603050405020304" pitchFamily="18" charset="0"/>
              </a:rPr>
              <a:t>• Focused on rosette plants, advancing research in image-based plant    phenotyping.</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Current methods mainly rely on </a:t>
            </a:r>
            <a:r>
              <a:rPr lang="en-US" dirty="0">
                <a:solidFill>
                  <a:schemeClr val="accent1"/>
                </a:solidFill>
                <a:latin typeface="Times New Roman" panose="02020603050405020304" pitchFamily="18" charset="0"/>
                <a:cs typeface="Times New Roman" panose="02020603050405020304" pitchFamily="18" charset="0"/>
              </a:rPr>
              <a:t>supervised training of deep convolutional neural networks (CNNs)</a:t>
            </a:r>
            <a:r>
              <a:rPr lang="en-US" dirty="0">
                <a:latin typeface="Times New Roman" panose="02020603050405020304" pitchFamily="18" charset="0"/>
                <a:cs typeface="Times New Roman" panose="02020603050405020304" pitchFamily="18" charset="0"/>
              </a:rPr>
              <a:t>, particularly U-Net and Mask-RCNN.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•There have been many attempts to generate new synthetic data samples by 3D plant modeling , Generative Adversarial Networks (GANs) , domain randomization </a:t>
            </a:r>
          </a:p>
          <a:p>
            <a:pPr marL="0" indent="0">
              <a:lnSpc>
                <a:spcPct val="150000"/>
              </a:lnSpc>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96886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1936</TotalTime>
  <Words>1886</Words>
  <Application>Microsoft Office PowerPoint</Application>
  <PresentationFormat>Widescreen</PresentationFormat>
  <Paragraphs>249</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Söhne</vt:lpstr>
      <vt:lpstr>Times New Roman</vt:lpstr>
      <vt:lpstr>Office Theme</vt:lpstr>
      <vt:lpstr>ALS-CLS :AUTONOMOUS LEAF SEGMENTATION IN COMPLICATED LIGHTING SITUATIONS</vt:lpstr>
      <vt:lpstr>                    Agenda</vt:lpstr>
      <vt:lpstr>          Base paper Details</vt:lpstr>
      <vt:lpstr>PROBLEM STATEMENT:</vt:lpstr>
      <vt:lpstr>                 Abstract</vt:lpstr>
      <vt:lpstr>PowerPoint Presentation</vt:lpstr>
      <vt:lpstr>PowerPoint Presentation</vt:lpstr>
      <vt:lpstr>PowerPoint Presentation</vt:lpstr>
      <vt:lpstr>                    Existing Systems</vt:lpstr>
      <vt:lpstr>             Drawbacks of Existing System</vt:lpstr>
      <vt:lpstr>           Proposed Systems</vt:lpstr>
      <vt:lpstr>                           Datasets </vt:lpstr>
      <vt:lpstr>PowerPoint Presentation</vt:lpstr>
      <vt:lpstr>CVPPP dataset</vt:lpstr>
      <vt:lpstr>                    Modules</vt:lpstr>
      <vt:lpstr> Architecture Diagram</vt:lpstr>
      <vt:lpstr>PowerPoint Presentation</vt:lpstr>
      <vt:lpstr>TIMELINE</vt:lpstr>
      <vt:lpstr>TIMELINE</vt:lpstr>
      <vt:lpstr>Work Plan</vt:lpstr>
      <vt:lpstr>PowerPoint Presentation</vt:lpstr>
      <vt:lpstr>Result</vt:lpstr>
      <vt:lpstr>Evaluation metric</vt:lpstr>
      <vt:lpstr>Evaluation metric</vt:lpstr>
      <vt:lpstr>Work plan</vt:lpstr>
      <vt:lpstr>Results </vt:lpstr>
      <vt:lpstr>Evaluation metrices </vt:lpstr>
      <vt:lpstr>Future work </vt:lpstr>
      <vt:lpstr>    WORK CARRIED OUT </vt:lpstr>
      <vt:lpstr>                   Conclusion</vt:lpstr>
      <vt:lpstr>                   References</vt:lpstr>
      <vt:lpstr>                 References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poojitha kappeta</dc:creator>
  <cp:lastModifiedBy>poojitha kappeta</cp:lastModifiedBy>
  <cp:revision>22</cp:revision>
  <dcterms:created xsi:type="dcterms:W3CDTF">2024-02-13T16:50:10Z</dcterms:created>
  <dcterms:modified xsi:type="dcterms:W3CDTF">2024-04-14T15:59:08Z</dcterms:modified>
</cp:coreProperties>
</file>